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slides/slide40.xml" ContentType="application/vnd.openxmlformats-officedocument.presentationml.slide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3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layout3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layout1.xml" ContentType="application/vnd.openxmlformats-officedocument.drawingml.diagramLayout+xml"/>
  <Override PartName="/ppt/theme/theme10.xml" ContentType="application/vnd.openxmlformats-officedocument.theme+xml"/>
  <Override PartName="/ppt/theme/theme9.xml" ContentType="application/vnd.openxmlformats-officedocument.theme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charts/chart1.xml" ContentType="application/vnd.openxmlformats-officedocument.drawingml.char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52" r:id="rId7"/>
    <p:sldMasterId id="2147483765" r:id="rId8"/>
    <p:sldMasterId id="2147483778" r:id="rId9"/>
  </p:sldMasterIdLst>
  <p:notesMasterIdLst>
    <p:notesMasterId r:id="rId50"/>
  </p:notesMasterIdLst>
  <p:sldIdLst>
    <p:sldId id="256" r:id="rId10"/>
    <p:sldId id="257" r:id="rId11"/>
    <p:sldId id="260" r:id="rId12"/>
    <p:sldId id="284" r:id="rId13"/>
    <p:sldId id="261" r:id="rId14"/>
    <p:sldId id="262" r:id="rId15"/>
    <p:sldId id="259" r:id="rId16"/>
    <p:sldId id="276" r:id="rId17"/>
    <p:sldId id="263" r:id="rId18"/>
    <p:sldId id="285" r:id="rId19"/>
    <p:sldId id="264" r:id="rId20"/>
    <p:sldId id="267" r:id="rId21"/>
    <p:sldId id="265" r:id="rId22"/>
    <p:sldId id="294" r:id="rId23"/>
    <p:sldId id="295" r:id="rId24"/>
    <p:sldId id="299" r:id="rId25"/>
    <p:sldId id="292" r:id="rId26"/>
    <p:sldId id="293" r:id="rId27"/>
    <p:sldId id="268" r:id="rId28"/>
    <p:sldId id="286" r:id="rId29"/>
    <p:sldId id="290" r:id="rId30"/>
    <p:sldId id="300" r:id="rId31"/>
    <p:sldId id="301" r:id="rId32"/>
    <p:sldId id="291" r:id="rId33"/>
    <p:sldId id="302" r:id="rId34"/>
    <p:sldId id="303" r:id="rId35"/>
    <p:sldId id="275" r:id="rId36"/>
    <p:sldId id="281" r:id="rId37"/>
    <p:sldId id="271" r:id="rId38"/>
    <p:sldId id="307" r:id="rId39"/>
    <p:sldId id="282" r:id="rId40"/>
    <p:sldId id="272" r:id="rId41"/>
    <p:sldId id="283" r:id="rId42"/>
    <p:sldId id="273" r:id="rId43"/>
    <p:sldId id="304" r:id="rId44"/>
    <p:sldId id="306" r:id="rId45"/>
    <p:sldId id="279" r:id="rId46"/>
    <p:sldId id="274" r:id="rId47"/>
    <p:sldId id="277" r:id="rId48"/>
    <p:sldId id="28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DDBD9F-2CCF-4B89-BF83-A32129EA9CE8}">
          <p14:sldIdLst>
            <p14:sldId id="256"/>
            <p14:sldId id="257"/>
            <p14:sldId id="260"/>
            <p14:sldId id="284"/>
            <p14:sldId id="261"/>
            <p14:sldId id="262"/>
            <p14:sldId id="259"/>
            <p14:sldId id="276"/>
            <p14:sldId id="263"/>
            <p14:sldId id="285"/>
            <p14:sldId id="264"/>
            <p14:sldId id="267"/>
            <p14:sldId id="265"/>
            <p14:sldId id="294"/>
            <p14:sldId id="295"/>
            <p14:sldId id="299"/>
            <p14:sldId id="292"/>
            <p14:sldId id="293"/>
            <p14:sldId id="268"/>
            <p14:sldId id="286"/>
            <p14:sldId id="290"/>
            <p14:sldId id="300"/>
            <p14:sldId id="301"/>
            <p14:sldId id="291"/>
            <p14:sldId id="302"/>
            <p14:sldId id="303"/>
            <p14:sldId id="275"/>
            <p14:sldId id="281"/>
            <p14:sldId id="271"/>
            <p14:sldId id="307"/>
            <p14:sldId id="282"/>
            <p14:sldId id="272"/>
            <p14:sldId id="283"/>
            <p14:sldId id="273"/>
            <p14:sldId id="304"/>
            <p14:sldId id="306"/>
            <p14:sldId id="279"/>
            <p14:sldId id="274"/>
            <p14:sldId id="277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067A"/>
    <a:srgbClr val="BD2A0D"/>
    <a:srgbClr val="6BA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52" autoAdjust="0"/>
  </p:normalViewPr>
  <p:slideViewPr>
    <p:cSldViewPr>
      <p:cViewPr varScale="1">
        <p:scale>
          <a:sx n="61" d="100"/>
          <a:sy n="61" d="100"/>
        </p:scale>
        <p:origin x="-153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customXml" Target="../customXml/item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heme" Target="theme/theme1.xml"/><Relationship Id="rId58" Type="http://schemas.openxmlformats.org/officeDocument/2006/relationships/customXml" Target="../customXml/item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customXml" Target="../customXml/item2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customXml" Target="../customXml/item3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Sheet1!$A$1:$A$4</c:f>
              <c:strCache>
                <c:ptCount val="4"/>
                <c:pt idx="0">
                  <c:v>Call</c:v>
                </c:pt>
                <c:pt idx="1">
                  <c:v>Text</c:v>
                </c:pt>
                <c:pt idx="2">
                  <c:v>Facebook</c:v>
                </c:pt>
                <c:pt idx="3">
                  <c:v>Skype</c:v>
                </c:pt>
              </c:strCache>
            </c:strRef>
          </c:cat>
          <c:val>
            <c:numRef>
              <c:f>Sheet1!$B$1:$B$4</c:f>
              <c:numCache>
                <c:formatCode>0%</c:formatCode>
                <c:ptCount val="4"/>
                <c:pt idx="0">
                  <c:v>0.18</c:v>
                </c:pt>
                <c:pt idx="1">
                  <c:v>0.74</c:v>
                </c:pt>
                <c:pt idx="2">
                  <c:v>0.06</c:v>
                </c:pt>
                <c:pt idx="3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8517888"/>
        <c:axId val="178519424"/>
      </c:barChart>
      <c:catAx>
        <c:axId val="178517888"/>
        <c:scaling>
          <c:orientation val="minMax"/>
        </c:scaling>
        <c:delete val="0"/>
        <c:axPos val="l"/>
        <c:majorTickMark val="out"/>
        <c:minorTickMark val="none"/>
        <c:tickLblPos val="nextTo"/>
        <c:crossAx val="178519424"/>
        <c:crosses val="autoZero"/>
        <c:auto val="1"/>
        <c:lblAlgn val="ctr"/>
        <c:lblOffset val="100"/>
        <c:noMultiLvlLbl val="0"/>
      </c:catAx>
      <c:valAx>
        <c:axId val="178519424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178517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image" Target="../media/image23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C4619-59F4-4B60-B780-9722E479F76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C84D1AD-43F6-40D7-93C1-A044A797F441}">
      <dgm:prSet phldrT="[Text]"/>
      <dgm:spPr/>
      <dgm:t>
        <a:bodyPr/>
        <a:lstStyle/>
        <a:p>
          <a:r>
            <a:rPr lang="en-US" dirty="0" smtClean="0"/>
            <a:t>How do we make sense of the data? </a:t>
          </a:r>
          <a:endParaRPr lang="en-SG" dirty="0"/>
        </a:p>
      </dgm:t>
    </dgm:pt>
    <dgm:pt modelId="{33B5B16A-B183-4112-B0F4-B994A5C5405C}" type="parTrans" cxnId="{D6577EF6-40A0-419A-8A56-BD00A8399471}">
      <dgm:prSet/>
      <dgm:spPr/>
      <dgm:t>
        <a:bodyPr/>
        <a:lstStyle/>
        <a:p>
          <a:endParaRPr lang="en-SG"/>
        </a:p>
      </dgm:t>
    </dgm:pt>
    <dgm:pt modelId="{7C060F2A-0694-479B-8F0D-C05A59E65E34}" type="sibTrans" cxnId="{D6577EF6-40A0-419A-8A56-BD00A8399471}">
      <dgm:prSet/>
      <dgm:spPr/>
      <dgm:t>
        <a:bodyPr/>
        <a:lstStyle/>
        <a:p>
          <a:endParaRPr lang="en-SG"/>
        </a:p>
      </dgm:t>
    </dgm:pt>
    <dgm:pt modelId="{0741769A-0F7E-4EF4-A98A-43367726F7D6}">
      <dgm:prSet phldrT="[Text]"/>
      <dgm:spPr/>
      <dgm:t>
        <a:bodyPr/>
        <a:lstStyle/>
        <a:p>
          <a:r>
            <a:rPr lang="en-US" dirty="0" smtClean="0"/>
            <a:t>Is there a better way to present the statistics?</a:t>
          </a:r>
          <a:endParaRPr lang="en-SG" dirty="0"/>
        </a:p>
      </dgm:t>
    </dgm:pt>
    <dgm:pt modelId="{05D9C8E1-6D19-427D-AB9B-6AECE689BA67}" type="parTrans" cxnId="{6F3AECCD-86E5-4BB7-A061-70E76F167EE9}">
      <dgm:prSet/>
      <dgm:spPr/>
      <dgm:t>
        <a:bodyPr/>
        <a:lstStyle/>
        <a:p>
          <a:endParaRPr lang="en-SG"/>
        </a:p>
      </dgm:t>
    </dgm:pt>
    <dgm:pt modelId="{404A5465-816F-4426-8BFC-A326780FD614}" type="sibTrans" cxnId="{6F3AECCD-86E5-4BB7-A061-70E76F167EE9}">
      <dgm:prSet/>
      <dgm:spPr/>
      <dgm:t>
        <a:bodyPr/>
        <a:lstStyle/>
        <a:p>
          <a:endParaRPr lang="en-SG"/>
        </a:p>
      </dgm:t>
    </dgm:pt>
    <dgm:pt modelId="{5AC9B23B-1CCE-44BE-8AFA-EEA3E61C06FC}">
      <dgm:prSet phldrT="[Text]"/>
      <dgm:spPr/>
      <dgm:t>
        <a:bodyPr/>
        <a:lstStyle/>
        <a:p>
          <a:r>
            <a:rPr lang="en-US" dirty="0" smtClean="0"/>
            <a:t>What is the message conveyed by the information?</a:t>
          </a:r>
          <a:endParaRPr lang="en-SG" dirty="0"/>
        </a:p>
      </dgm:t>
    </dgm:pt>
    <dgm:pt modelId="{25341768-C4AE-43EF-BF1C-6D060AF73DF6}" type="parTrans" cxnId="{46D2E36B-A8EE-49FD-AF51-57E5F102F89D}">
      <dgm:prSet/>
      <dgm:spPr/>
      <dgm:t>
        <a:bodyPr/>
        <a:lstStyle/>
        <a:p>
          <a:endParaRPr lang="en-SG"/>
        </a:p>
      </dgm:t>
    </dgm:pt>
    <dgm:pt modelId="{39CC9B2E-B57C-4094-9F95-6D5C39ACAD73}" type="sibTrans" cxnId="{46D2E36B-A8EE-49FD-AF51-57E5F102F89D}">
      <dgm:prSet/>
      <dgm:spPr/>
      <dgm:t>
        <a:bodyPr/>
        <a:lstStyle/>
        <a:p>
          <a:endParaRPr lang="en-SG"/>
        </a:p>
      </dgm:t>
    </dgm:pt>
    <dgm:pt modelId="{1EA38CAF-F34D-4180-9E5E-59A0179B279C}" type="pres">
      <dgm:prSet presAssocID="{985C4619-59F4-4B60-B780-9722E479F765}" presName="Name0" presStyleCnt="0">
        <dgm:presLayoutVars>
          <dgm:dir/>
          <dgm:animLvl val="lvl"/>
          <dgm:resizeHandles val="exact"/>
        </dgm:presLayoutVars>
      </dgm:prSet>
      <dgm:spPr/>
    </dgm:pt>
    <dgm:pt modelId="{AA5E2352-7DCE-4BD1-B2FE-78E24521E234}" type="pres">
      <dgm:prSet presAssocID="{9C84D1AD-43F6-40D7-93C1-A044A797F4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9C972BDA-71FD-47B5-9C91-EFCA2A9C198D}" type="pres">
      <dgm:prSet presAssocID="{7C060F2A-0694-479B-8F0D-C05A59E65E34}" presName="parTxOnlySpace" presStyleCnt="0"/>
      <dgm:spPr/>
    </dgm:pt>
    <dgm:pt modelId="{4D19C920-E4F6-432B-A79B-00BC08FAB046}" type="pres">
      <dgm:prSet presAssocID="{0741769A-0F7E-4EF4-A98A-43367726F7D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E13C8DBF-2E38-402B-8DAA-8233102672D3}" type="pres">
      <dgm:prSet presAssocID="{404A5465-816F-4426-8BFC-A326780FD614}" presName="parTxOnlySpace" presStyleCnt="0"/>
      <dgm:spPr/>
    </dgm:pt>
    <dgm:pt modelId="{871F7944-A72A-4B9C-B6C5-55E8BF99735A}" type="pres">
      <dgm:prSet presAssocID="{5AC9B23B-1CCE-44BE-8AFA-EEA3E61C06F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5385E381-E910-46CD-8DB2-4870106FD9BD}" type="presOf" srcId="{5AC9B23B-1CCE-44BE-8AFA-EEA3E61C06FC}" destId="{871F7944-A72A-4B9C-B6C5-55E8BF99735A}" srcOrd="0" destOrd="0" presId="urn:microsoft.com/office/officeart/2005/8/layout/chevron1"/>
    <dgm:cxn modelId="{BA763236-99D5-45D9-868D-40DE49F1FDDD}" type="presOf" srcId="{985C4619-59F4-4B60-B780-9722E479F765}" destId="{1EA38CAF-F34D-4180-9E5E-59A0179B279C}" srcOrd="0" destOrd="0" presId="urn:microsoft.com/office/officeart/2005/8/layout/chevron1"/>
    <dgm:cxn modelId="{D6577EF6-40A0-419A-8A56-BD00A8399471}" srcId="{985C4619-59F4-4B60-B780-9722E479F765}" destId="{9C84D1AD-43F6-40D7-93C1-A044A797F441}" srcOrd="0" destOrd="0" parTransId="{33B5B16A-B183-4112-B0F4-B994A5C5405C}" sibTransId="{7C060F2A-0694-479B-8F0D-C05A59E65E34}"/>
    <dgm:cxn modelId="{FC19DB36-5868-4BA0-99D5-CC97FB1D90DC}" type="presOf" srcId="{0741769A-0F7E-4EF4-A98A-43367726F7D6}" destId="{4D19C920-E4F6-432B-A79B-00BC08FAB046}" srcOrd="0" destOrd="0" presId="urn:microsoft.com/office/officeart/2005/8/layout/chevron1"/>
    <dgm:cxn modelId="{E15A779F-BA6C-4012-9A00-738C71FEB9B4}" type="presOf" srcId="{9C84D1AD-43F6-40D7-93C1-A044A797F441}" destId="{AA5E2352-7DCE-4BD1-B2FE-78E24521E234}" srcOrd="0" destOrd="0" presId="urn:microsoft.com/office/officeart/2005/8/layout/chevron1"/>
    <dgm:cxn modelId="{46D2E36B-A8EE-49FD-AF51-57E5F102F89D}" srcId="{985C4619-59F4-4B60-B780-9722E479F765}" destId="{5AC9B23B-1CCE-44BE-8AFA-EEA3E61C06FC}" srcOrd="2" destOrd="0" parTransId="{25341768-C4AE-43EF-BF1C-6D060AF73DF6}" sibTransId="{39CC9B2E-B57C-4094-9F95-6D5C39ACAD73}"/>
    <dgm:cxn modelId="{6F3AECCD-86E5-4BB7-A061-70E76F167EE9}" srcId="{985C4619-59F4-4B60-B780-9722E479F765}" destId="{0741769A-0F7E-4EF4-A98A-43367726F7D6}" srcOrd="1" destOrd="0" parTransId="{05D9C8E1-6D19-427D-AB9B-6AECE689BA67}" sibTransId="{404A5465-816F-4426-8BFC-A326780FD614}"/>
    <dgm:cxn modelId="{0B633DB9-7280-4F41-B9E8-951C4F33412F}" type="presParOf" srcId="{1EA38CAF-F34D-4180-9E5E-59A0179B279C}" destId="{AA5E2352-7DCE-4BD1-B2FE-78E24521E234}" srcOrd="0" destOrd="0" presId="urn:microsoft.com/office/officeart/2005/8/layout/chevron1"/>
    <dgm:cxn modelId="{C342E6CA-E828-43AF-A584-C99EFDDD89EA}" type="presParOf" srcId="{1EA38CAF-F34D-4180-9E5E-59A0179B279C}" destId="{9C972BDA-71FD-47B5-9C91-EFCA2A9C198D}" srcOrd="1" destOrd="0" presId="urn:microsoft.com/office/officeart/2005/8/layout/chevron1"/>
    <dgm:cxn modelId="{3714A361-B158-4570-AF96-F66BC4420EA3}" type="presParOf" srcId="{1EA38CAF-F34D-4180-9E5E-59A0179B279C}" destId="{4D19C920-E4F6-432B-A79B-00BC08FAB046}" srcOrd="2" destOrd="0" presId="urn:microsoft.com/office/officeart/2005/8/layout/chevron1"/>
    <dgm:cxn modelId="{29B72958-387E-4463-9C6B-90FD5A146D2B}" type="presParOf" srcId="{1EA38CAF-F34D-4180-9E5E-59A0179B279C}" destId="{E13C8DBF-2E38-402B-8DAA-8233102672D3}" srcOrd="3" destOrd="0" presId="urn:microsoft.com/office/officeart/2005/8/layout/chevron1"/>
    <dgm:cxn modelId="{FD9A9D87-9311-4015-86C5-2D19C6FED274}" type="presParOf" srcId="{1EA38CAF-F34D-4180-9E5E-59A0179B279C}" destId="{871F7944-A72A-4B9C-B6C5-55E8BF99735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5C4619-59F4-4B60-B780-9722E479F76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C84D1AD-43F6-40D7-93C1-A044A797F441}">
      <dgm:prSet phldrT="[Text]"/>
      <dgm:spPr/>
      <dgm:t>
        <a:bodyPr/>
        <a:lstStyle/>
        <a:p>
          <a:r>
            <a:rPr lang="en-US" dirty="0" smtClean="0"/>
            <a:t>Who is our target audience  and how do we reach out to them?</a:t>
          </a:r>
          <a:endParaRPr lang="en-SG" dirty="0"/>
        </a:p>
      </dgm:t>
    </dgm:pt>
    <dgm:pt modelId="{33B5B16A-B183-4112-B0F4-B994A5C5405C}" type="parTrans" cxnId="{D6577EF6-40A0-419A-8A56-BD00A8399471}">
      <dgm:prSet/>
      <dgm:spPr/>
      <dgm:t>
        <a:bodyPr/>
        <a:lstStyle/>
        <a:p>
          <a:endParaRPr lang="en-SG"/>
        </a:p>
      </dgm:t>
    </dgm:pt>
    <dgm:pt modelId="{7C060F2A-0694-479B-8F0D-C05A59E65E34}" type="sibTrans" cxnId="{D6577EF6-40A0-419A-8A56-BD00A8399471}">
      <dgm:prSet/>
      <dgm:spPr/>
      <dgm:t>
        <a:bodyPr/>
        <a:lstStyle/>
        <a:p>
          <a:endParaRPr lang="en-SG"/>
        </a:p>
      </dgm:t>
    </dgm:pt>
    <dgm:pt modelId="{0741769A-0F7E-4EF4-A98A-43367726F7D6}">
      <dgm:prSet phldrT="[Text]" custT="1"/>
      <dgm:spPr/>
      <dgm:t>
        <a:bodyPr/>
        <a:lstStyle/>
        <a:p>
          <a:r>
            <a:rPr lang="en-US" sz="1800" dirty="0" smtClean="0"/>
            <a:t>What is our event about?</a:t>
          </a:r>
          <a:endParaRPr lang="en-SG" sz="1800" dirty="0"/>
        </a:p>
      </dgm:t>
    </dgm:pt>
    <dgm:pt modelId="{05D9C8E1-6D19-427D-AB9B-6AECE689BA67}" type="parTrans" cxnId="{6F3AECCD-86E5-4BB7-A061-70E76F167EE9}">
      <dgm:prSet/>
      <dgm:spPr/>
      <dgm:t>
        <a:bodyPr/>
        <a:lstStyle/>
        <a:p>
          <a:endParaRPr lang="en-SG"/>
        </a:p>
      </dgm:t>
    </dgm:pt>
    <dgm:pt modelId="{404A5465-816F-4426-8BFC-A326780FD614}" type="sibTrans" cxnId="{6F3AECCD-86E5-4BB7-A061-70E76F167EE9}">
      <dgm:prSet/>
      <dgm:spPr/>
      <dgm:t>
        <a:bodyPr/>
        <a:lstStyle/>
        <a:p>
          <a:endParaRPr lang="en-SG"/>
        </a:p>
      </dgm:t>
    </dgm:pt>
    <dgm:pt modelId="{5AC9B23B-1CCE-44BE-8AFA-EEA3E61C06FC}">
      <dgm:prSet phldrT="[Text]"/>
      <dgm:spPr/>
      <dgm:t>
        <a:bodyPr/>
        <a:lstStyle/>
        <a:p>
          <a:r>
            <a:rPr lang="en-US" dirty="0" smtClean="0"/>
            <a:t>What is our message to our target audience?</a:t>
          </a:r>
          <a:endParaRPr lang="en-SG" dirty="0"/>
        </a:p>
      </dgm:t>
    </dgm:pt>
    <dgm:pt modelId="{25341768-C4AE-43EF-BF1C-6D060AF73DF6}" type="parTrans" cxnId="{46D2E36B-A8EE-49FD-AF51-57E5F102F89D}">
      <dgm:prSet/>
      <dgm:spPr/>
      <dgm:t>
        <a:bodyPr/>
        <a:lstStyle/>
        <a:p>
          <a:endParaRPr lang="en-SG"/>
        </a:p>
      </dgm:t>
    </dgm:pt>
    <dgm:pt modelId="{39CC9B2E-B57C-4094-9F95-6D5C39ACAD73}" type="sibTrans" cxnId="{46D2E36B-A8EE-49FD-AF51-57E5F102F89D}">
      <dgm:prSet/>
      <dgm:spPr/>
      <dgm:t>
        <a:bodyPr/>
        <a:lstStyle/>
        <a:p>
          <a:endParaRPr lang="en-SG"/>
        </a:p>
      </dgm:t>
    </dgm:pt>
    <dgm:pt modelId="{1EA38CAF-F34D-4180-9E5E-59A0179B279C}" type="pres">
      <dgm:prSet presAssocID="{985C4619-59F4-4B60-B780-9722E479F765}" presName="Name0" presStyleCnt="0">
        <dgm:presLayoutVars>
          <dgm:dir/>
          <dgm:animLvl val="lvl"/>
          <dgm:resizeHandles val="exact"/>
        </dgm:presLayoutVars>
      </dgm:prSet>
      <dgm:spPr/>
    </dgm:pt>
    <dgm:pt modelId="{AA5E2352-7DCE-4BD1-B2FE-78E24521E234}" type="pres">
      <dgm:prSet presAssocID="{9C84D1AD-43F6-40D7-93C1-A044A797F44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9C972BDA-71FD-47B5-9C91-EFCA2A9C198D}" type="pres">
      <dgm:prSet presAssocID="{7C060F2A-0694-479B-8F0D-C05A59E65E34}" presName="parTxOnlySpace" presStyleCnt="0"/>
      <dgm:spPr/>
    </dgm:pt>
    <dgm:pt modelId="{4D19C920-E4F6-432B-A79B-00BC08FAB046}" type="pres">
      <dgm:prSet presAssocID="{0741769A-0F7E-4EF4-A98A-43367726F7D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E13C8DBF-2E38-402B-8DAA-8233102672D3}" type="pres">
      <dgm:prSet presAssocID="{404A5465-816F-4426-8BFC-A326780FD614}" presName="parTxOnlySpace" presStyleCnt="0"/>
      <dgm:spPr/>
    </dgm:pt>
    <dgm:pt modelId="{871F7944-A72A-4B9C-B6C5-55E8BF99735A}" type="pres">
      <dgm:prSet presAssocID="{5AC9B23B-1CCE-44BE-8AFA-EEA3E61C06F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46D2E36B-A8EE-49FD-AF51-57E5F102F89D}" srcId="{985C4619-59F4-4B60-B780-9722E479F765}" destId="{5AC9B23B-1CCE-44BE-8AFA-EEA3E61C06FC}" srcOrd="2" destOrd="0" parTransId="{25341768-C4AE-43EF-BF1C-6D060AF73DF6}" sibTransId="{39CC9B2E-B57C-4094-9F95-6D5C39ACAD73}"/>
    <dgm:cxn modelId="{C431A37D-B061-4112-AC0B-8366C4F0BB86}" type="presOf" srcId="{9C84D1AD-43F6-40D7-93C1-A044A797F441}" destId="{AA5E2352-7DCE-4BD1-B2FE-78E24521E234}" srcOrd="0" destOrd="0" presId="urn:microsoft.com/office/officeart/2005/8/layout/chevron1"/>
    <dgm:cxn modelId="{E3FA02E8-32AF-4125-8D6F-2C1F967E653C}" type="presOf" srcId="{5AC9B23B-1CCE-44BE-8AFA-EEA3E61C06FC}" destId="{871F7944-A72A-4B9C-B6C5-55E8BF99735A}" srcOrd="0" destOrd="0" presId="urn:microsoft.com/office/officeart/2005/8/layout/chevron1"/>
    <dgm:cxn modelId="{D6577EF6-40A0-419A-8A56-BD00A8399471}" srcId="{985C4619-59F4-4B60-B780-9722E479F765}" destId="{9C84D1AD-43F6-40D7-93C1-A044A797F441}" srcOrd="0" destOrd="0" parTransId="{33B5B16A-B183-4112-B0F4-B994A5C5405C}" sibTransId="{7C060F2A-0694-479B-8F0D-C05A59E65E34}"/>
    <dgm:cxn modelId="{6F3AECCD-86E5-4BB7-A061-70E76F167EE9}" srcId="{985C4619-59F4-4B60-B780-9722E479F765}" destId="{0741769A-0F7E-4EF4-A98A-43367726F7D6}" srcOrd="1" destOrd="0" parTransId="{05D9C8E1-6D19-427D-AB9B-6AECE689BA67}" sibTransId="{404A5465-816F-4426-8BFC-A326780FD614}"/>
    <dgm:cxn modelId="{94F26BC5-FB11-45C2-8A03-751C1015F364}" type="presOf" srcId="{0741769A-0F7E-4EF4-A98A-43367726F7D6}" destId="{4D19C920-E4F6-432B-A79B-00BC08FAB046}" srcOrd="0" destOrd="0" presId="urn:microsoft.com/office/officeart/2005/8/layout/chevron1"/>
    <dgm:cxn modelId="{BD94EB48-BDCC-48CC-91A7-B5C2DD639830}" type="presOf" srcId="{985C4619-59F4-4B60-B780-9722E479F765}" destId="{1EA38CAF-F34D-4180-9E5E-59A0179B279C}" srcOrd="0" destOrd="0" presId="urn:microsoft.com/office/officeart/2005/8/layout/chevron1"/>
    <dgm:cxn modelId="{5F5A1AF6-AD53-4CA7-B74D-2E92612F54B4}" type="presParOf" srcId="{1EA38CAF-F34D-4180-9E5E-59A0179B279C}" destId="{AA5E2352-7DCE-4BD1-B2FE-78E24521E234}" srcOrd="0" destOrd="0" presId="urn:microsoft.com/office/officeart/2005/8/layout/chevron1"/>
    <dgm:cxn modelId="{59187FED-B20E-41F1-B216-3139B7DB8148}" type="presParOf" srcId="{1EA38CAF-F34D-4180-9E5E-59A0179B279C}" destId="{9C972BDA-71FD-47B5-9C91-EFCA2A9C198D}" srcOrd="1" destOrd="0" presId="urn:microsoft.com/office/officeart/2005/8/layout/chevron1"/>
    <dgm:cxn modelId="{486642B1-4227-4A50-AC01-DB6E01AD7BB0}" type="presParOf" srcId="{1EA38CAF-F34D-4180-9E5E-59A0179B279C}" destId="{4D19C920-E4F6-432B-A79B-00BC08FAB046}" srcOrd="2" destOrd="0" presId="urn:microsoft.com/office/officeart/2005/8/layout/chevron1"/>
    <dgm:cxn modelId="{D4223239-E524-4C2F-AE0D-730B989E270D}" type="presParOf" srcId="{1EA38CAF-F34D-4180-9E5E-59A0179B279C}" destId="{E13C8DBF-2E38-402B-8DAA-8233102672D3}" srcOrd="3" destOrd="0" presId="urn:microsoft.com/office/officeart/2005/8/layout/chevron1"/>
    <dgm:cxn modelId="{4C4AA0CF-EE77-4577-9E5B-948AD095D82A}" type="presParOf" srcId="{1EA38CAF-F34D-4180-9E5E-59A0179B279C}" destId="{871F7944-A72A-4B9C-B6C5-55E8BF99735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5C4619-59F4-4B60-B780-9722E479F76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741769A-0F7E-4EF4-A98A-43367726F7D6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How can we encode an effective media message using the information provided??</a:t>
          </a:r>
          <a:endParaRPr lang="en-SG" sz="1800" dirty="0"/>
        </a:p>
      </dgm:t>
    </dgm:pt>
    <dgm:pt modelId="{05D9C8E1-6D19-427D-AB9B-6AECE689BA67}" type="parTrans" cxnId="{6F3AECCD-86E5-4BB7-A061-70E76F167EE9}">
      <dgm:prSet/>
      <dgm:spPr/>
      <dgm:t>
        <a:bodyPr/>
        <a:lstStyle/>
        <a:p>
          <a:endParaRPr lang="en-SG"/>
        </a:p>
      </dgm:t>
    </dgm:pt>
    <dgm:pt modelId="{404A5465-816F-4426-8BFC-A326780FD614}" type="sibTrans" cxnId="{6F3AECCD-86E5-4BB7-A061-70E76F167EE9}">
      <dgm:prSet/>
      <dgm:spPr/>
      <dgm:t>
        <a:bodyPr/>
        <a:lstStyle/>
        <a:p>
          <a:endParaRPr lang="en-SG"/>
        </a:p>
      </dgm:t>
    </dgm:pt>
    <dgm:pt modelId="{1EA38CAF-F34D-4180-9E5E-59A0179B279C}" type="pres">
      <dgm:prSet presAssocID="{985C4619-59F4-4B60-B780-9722E479F765}" presName="Name0" presStyleCnt="0">
        <dgm:presLayoutVars>
          <dgm:dir/>
          <dgm:animLvl val="lvl"/>
          <dgm:resizeHandles val="exact"/>
        </dgm:presLayoutVars>
      </dgm:prSet>
      <dgm:spPr/>
    </dgm:pt>
    <dgm:pt modelId="{4D19C920-E4F6-432B-A79B-00BC08FAB046}" type="pres">
      <dgm:prSet presAssocID="{0741769A-0F7E-4EF4-A98A-43367726F7D6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19DDFCDC-5FDB-470C-B638-CDFB287F8F47}" type="presOf" srcId="{985C4619-59F4-4B60-B780-9722E479F765}" destId="{1EA38CAF-F34D-4180-9E5E-59A0179B279C}" srcOrd="0" destOrd="0" presId="urn:microsoft.com/office/officeart/2005/8/layout/chevron1"/>
    <dgm:cxn modelId="{F06F1749-D4ED-427B-A4A2-CB08C70493E7}" type="presOf" srcId="{0741769A-0F7E-4EF4-A98A-43367726F7D6}" destId="{4D19C920-E4F6-432B-A79B-00BC08FAB046}" srcOrd="0" destOrd="0" presId="urn:microsoft.com/office/officeart/2005/8/layout/chevron1"/>
    <dgm:cxn modelId="{6F3AECCD-86E5-4BB7-A061-70E76F167EE9}" srcId="{985C4619-59F4-4B60-B780-9722E479F765}" destId="{0741769A-0F7E-4EF4-A98A-43367726F7D6}" srcOrd="0" destOrd="0" parTransId="{05D9C8E1-6D19-427D-AB9B-6AECE689BA67}" sibTransId="{404A5465-816F-4426-8BFC-A326780FD614}"/>
    <dgm:cxn modelId="{F7704BE9-D3BA-4702-BC26-E77BDB3500BF}" type="presParOf" srcId="{1EA38CAF-F34D-4180-9E5E-59A0179B279C}" destId="{4D19C920-E4F6-432B-A79B-00BC08FAB046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2BF55E-13AD-44B6-91D5-112772D90768}" type="doc">
      <dgm:prSet loTypeId="urn:microsoft.com/office/officeart/2005/8/layout/hList7" loCatId="process" qsTypeId="urn:microsoft.com/office/officeart/2005/8/quickstyle/simple1" qsCatId="simple" csTypeId="urn:microsoft.com/office/officeart/2005/8/colors/colorful1" csCatId="colorful" phldr="1"/>
      <dgm:spPr/>
    </dgm:pt>
    <dgm:pt modelId="{E179C35D-4321-4DE9-A311-BF3C905B38B3}">
      <dgm:prSet phldrT="[Text]" custT="1"/>
      <dgm:spPr/>
      <dgm:t>
        <a:bodyPr/>
        <a:lstStyle/>
        <a:p>
          <a:r>
            <a:rPr lang="en-US" sz="2800" dirty="0" smtClean="0"/>
            <a:t>Infographics</a:t>
          </a:r>
        </a:p>
        <a:p>
          <a:r>
            <a:rPr lang="en-US" sz="1500" dirty="0" smtClean="0"/>
            <a:t>-Tables</a:t>
          </a:r>
        </a:p>
        <a:p>
          <a:r>
            <a:rPr lang="en-US" sz="1500" dirty="0" smtClean="0"/>
            <a:t>-Bar Graph</a:t>
          </a:r>
        </a:p>
        <a:p>
          <a:r>
            <a:rPr lang="en-US" sz="1500" dirty="0" smtClean="0"/>
            <a:t>-Pie Graph</a:t>
          </a:r>
        </a:p>
        <a:p>
          <a:r>
            <a:rPr lang="en-US" sz="1500" dirty="0" smtClean="0"/>
            <a:t>-Line Graph</a:t>
          </a:r>
          <a:endParaRPr lang="en-SG" sz="1500" dirty="0"/>
        </a:p>
      </dgm:t>
    </dgm:pt>
    <dgm:pt modelId="{F4797495-D95E-4D48-B740-65288AF0592A}" type="parTrans" cxnId="{5E6C5126-AC82-496D-8922-E6EE64709BA8}">
      <dgm:prSet/>
      <dgm:spPr/>
      <dgm:t>
        <a:bodyPr/>
        <a:lstStyle/>
        <a:p>
          <a:endParaRPr lang="en-SG"/>
        </a:p>
      </dgm:t>
    </dgm:pt>
    <dgm:pt modelId="{8AE6F532-D71F-45B9-901A-DBB91A807472}" type="sibTrans" cxnId="{5E6C5126-AC82-496D-8922-E6EE64709BA8}">
      <dgm:prSet/>
      <dgm:spPr/>
      <dgm:t>
        <a:bodyPr/>
        <a:lstStyle/>
        <a:p>
          <a:endParaRPr lang="en-SG"/>
        </a:p>
      </dgm:t>
    </dgm:pt>
    <dgm:pt modelId="{2B45B31B-B392-4479-8E36-89BBB4942E32}">
      <dgm:prSet phldrT="[Text]" custT="1"/>
      <dgm:spPr/>
      <dgm:t>
        <a:bodyPr/>
        <a:lstStyle/>
        <a:p>
          <a:r>
            <a:rPr lang="en-US" sz="2800" dirty="0" smtClean="0"/>
            <a:t>Media</a:t>
          </a:r>
          <a:br>
            <a:rPr lang="en-US" sz="2800" dirty="0" smtClean="0"/>
          </a:br>
          <a:r>
            <a:rPr lang="en-US" sz="2800" dirty="0" smtClean="0"/>
            <a:t>Literacy</a:t>
          </a:r>
        </a:p>
        <a:p>
          <a:r>
            <a:rPr lang="en-US" sz="1800" dirty="0" smtClean="0"/>
            <a:t>-Text</a:t>
          </a:r>
        </a:p>
        <a:p>
          <a:r>
            <a:rPr lang="en-US" sz="1800" dirty="0" smtClean="0"/>
            <a:t>-Subtext</a:t>
          </a:r>
          <a:endParaRPr lang="en-SG" sz="1800" dirty="0"/>
        </a:p>
      </dgm:t>
    </dgm:pt>
    <dgm:pt modelId="{059FF253-AD0D-41FF-BDD5-4F00F40B11BD}" type="parTrans" cxnId="{B6E5FFD8-3BD0-4D19-8867-8CA413816CF1}">
      <dgm:prSet/>
      <dgm:spPr/>
      <dgm:t>
        <a:bodyPr/>
        <a:lstStyle/>
        <a:p>
          <a:endParaRPr lang="en-SG"/>
        </a:p>
      </dgm:t>
    </dgm:pt>
    <dgm:pt modelId="{CD103689-56AE-482C-8145-3B107DC89D59}" type="sibTrans" cxnId="{B6E5FFD8-3BD0-4D19-8867-8CA413816CF1}">
      <dgm:prSet/>
      <dgm:spPr/>
      <dgm:t>
        <a:bodyPr/>
        <a:lstStyle/>
        <a:p>
          <a:endParaRPr lang="en-SG"/>
        </a:p>
      </dgm:t>
    </dgm:pt>
    <dgm:pt modelId="{C36ECB62-BD30-4AF7-A623-2321B496F373}" type="pres">
      <dgm:prSet presAssocID="{672BF55E-13AD-44B6-91D5-112772D90768}" presName="Name0" presStyleCnt="0">
        <dgm:presLayoutVars>
          <dgm:dir/>
          <dgm:resizeHandles val="exact"/>
        </dgm:presLayoutVars>
      </dgm:prSet>
      <dgm:spPr/>
    </dgm:pt>
    <dgm:pt modelId="{52F67556-A1CC-4957-BC89-0CF04E1A1B14}" type="pres">
      <dgm:prSet presAssocID="{672BF55E-13AD-44B6-91D5-112772D90768}" presName="fgShape" presStyleLbl="fgShp" presStyleIdx="0" presStyleCnt="1"/>
      <dgm:spPr>
        <a:solidFill>
          <a:srgbClr val="FFFF00"/>
        </a:solidFill>
      </dgm:spPr>
    </dgm:pt>
    <dgm:pt modelId="{3CF822EC-B261-484E-997F-26BE721663F5}" type="pres">
      <dgm:prSet presAssocID="{672BF55E-13AD-44B6-91D5-112772D90768}" presName="linComp" presStyleCnt="0"/>
      <dgm:spPr/>
    </dgm:pt>
    <dgm:pt modelId="{5516D1A9-0786-41BB-9688-7B4EB3B1A5A1}" type="pres">
      <dgm:prSet presAssocID="{E179C35D-4321-4DE9-A311-BF3C905B38B3}" presName="compNode" presStyleCnt="0"/>
      <dgm:spPr/>
    </dgm:pt>
    <dgm:pt modelId="{FA477D5A-991D-4DBE-8172-AB0DF28DAD21}" type="pres">
      <dgm:prSet presAssocID="{E179C35D-4321-4DE9-A311-BF3C905B38B3}" presName="bkgdShape" presStyleLbl="node1" presStyleIdx="0" presStyleCnt="2"/>
      <dgm:spPr/>
      <dgm:t>
        <a:bodyPr/>
        <a:lstStyle/>
        <a:p>
          <a:endParaRPr lang="en-SG"/>
        </a:p>
      </dgm:t>
    </dgm:pt>
    <dgm:pt modelId="{0D58E33F-F8F7-41BC-B672-7702A0DDBD63}" type="pres">
      <dgm:prSet presAssocID="{E179C35D-4321-4DE9-A311-BF3C905B38B3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C3ADC24B-5DA4-4ED5-93F0-38EF56670DAA}" type="pres">
      <dgm:prSet presAssocID="{E179C35D-4321-4DE9-A311-BF3C905B38B3}" presName="invisiNode" presStyleLbl="node1" presStyleIdx="0" presStyleCnt="2"/>
      <dgm:spPr/>
    </dgm:pt>
    <dgm:pt modelId="{9EFE8776-8843-4C46-B29E-94F6F917F49F}" type="pres">
      <dgm:prSet presAssocID="{E179C35D-4321-4DE9-A311-BF3C905B38B3}" presName="imagNode" presStyleLbl="fgImgPlace1" presStyleIdx="0" presStyleCnt="2" custLinFactNeighborX="-1099" custLinFactNeighborY="-673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4FD76ECF-2A9B-4C0A-B53B-07DA784C17CF}" type="pres">
      <dgm:prSet presAssocID="{8AE6F532-D71F-45B9-901A-DBB91A807472}" presName="sibTrans" presStyleLbl="sibTrans2D1" presStyleIdx="0" presStyleCnt="0"/>
      <dgm:spPr/>
      <dgm:t>
        <a:bodyPr/>
        <a:lstStyle/>
        <a:p>
          <a:endParaRPr lang="en-SG"/>
        </a:p>
      </dgm:t>
    </dgm:pt>
    <dgm:pt modelId="{39313E04-A17F-4294-9967-17BF86101292}" type="pres">
      <dgm:prSet presAssocID="{2B45B31B-B392-4479-8E36-89BBB4942E32}" presName="compNode" presStyleCnt="0"/>
      <dgm:spPr/>
    </dgm:pt>
    <dgm:pt modelId="{9920E8C0-9FC3-4FF1-9E5F-69A186038B21}" type="pres">
      <dgm:prSet presAssocID="{2B45B31B-B392-4479-8E36-89BBB4942E32}" presName="bkgdShape" presStyleLbl="node1" presStyleIdx="1" presStyleCnt="2"/>
      <dgm:spPr/>
      <dgm:t>
        <a:bodyPr/>
        <a:lstStyle/>
        <a:p>
          <a:endParaRPr lang="en-SG"/>
        </a:p>
      </dgm:t>
    </dgm:pt>
    <dgm:pt modelId="{4BF601CE-58C0-44BE-8149-F31195780BFD}" type="pres">
      <dgm:prSet presAssocID="{2B45B31B-B392-4479-8E36-89BBB4942E32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F9E70846-0295-4790-B687-8D6BE25CCA47}" type="pres">
      <dgm:prSet presAssocID="{2B45B31B-B392-4479-8E36-89BBB4942E32}" presName="invisiNode" presStyleLbl="node1" presStyleIdx="1" presStyleCnt="2"/>
      <dgm:spPr/>
    </dgm:pt>
    <dgm:pt modelId="{18EAFFCB-652A-47EC-9AFB-F1DBA697BFAC}" type="pres">
      <dgm:prSet presAssocID="{2B45B31B-B392-4479-8E36-89BBB4942E32}" presName="imagNod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3B9A3BC0-883E-417C-954B-9DCC3B4993B4}" type="presOf" srcId="{8AE6F532-D71F-45B9-901A-DBB91A807472}" destId="{4FD76ECF-2A9B-4C0A-B53B-07DA784C17CF}" srcOrd="0" destOrd="0" presId="urn:microsoft.com/office/officeart/2005/8/layout/hList7"/>
    <dgm:cxn modelId="{4C608348-A573-46F9-A13F-F1E6FF0E67AD}" type="presOf" srcId="{E179C35D-4321-4DE9-A311-BF3C905B38B3}" destId="{FA477D5A-991D-4DBE-8172-AB0DF28DAD21}" srcOrd="0" destOrd="0" presId="urn:microsoft.com/office/officeart/2005/8/layout/hList7"/>
    <dgm:cxn modelId="{4CE5652D-DF83-41F0-BD81-442DEBEB5EB3}" type="presOf" srcId="{E179C35D-4321-4DE9-A311-BF3C905B38B3}" destId="{0D58E33F-F8F7-41BC-B672-7702A0DDBD63}" srcOrd="1" destOrd="0" presId="urn:microsoft.com/office/officeart/2005/8/layout/hList7"/>
    <dgm:cxn modelId="{83FEF8FA-2726-4345-A286-6760D9B1F162}" type="presOf" srcId="{2B45B31B-B392-4479-8E36-89BBB4942E32}" destId="{4BF601CE-58C0-44BE-8149-F31195780BFD}" srcOrd="1" destOrd="0" presId="urn:microsoft.com/office/officeart/2005/8/layout/hList7"/>
    <dgm:cxn modelId="{B6E5FFD8-3BD0-4D19-8867-8CA413816CF1}" srcId="{672BF55E-13AD-44B6-91D5-112772D90768}" destId="{2B45B31B-B392-4479-8E36-89BBB4942E32}" srcOrd="1" destOrd="0" parTransId="{059FF253-AD0D-41FF-BDD5-4F00F40B11BD}" sibTransId="{CD103689-56AE-482C-8145-3B107DC89D59}"/>
    <dgm:cxn modelId="{5E6C5126-AC82-496D-8922-E6EE64709BA8}" srcId="{672BF55E-13AD-44B6-91D5-112772D90768}" destId="{E179C35D-4321-4DE9-A311-BF3C905B38B3}" srcOrd="0" destOrd="0" parTransId="{F4797495-D95E-4D48-B740-65288AF0592A}" sibTransId="{8AE6F532-D71F-45B9-901A-DBB91A807472}"/>
    <dgm:cxn modelId="{C361A678-ADED-4B78-9212-7E47F60F421A}" type="presOf" srcId="{672BF55E-13AD-44B6-91D5-112772D90768}" destId="{C36ECB62-BD30-4AF7-A623-2321B496F373}" srcOrd="0" destOrd="0" presId="urn:microsoft.com/office/officeart/2005/8/layout/hList7"/>
    <dgm:cxn modelId="{7426C839-1084-495A-BB79-53C39DAFE980}" type="presOf" srcId="{2B45B31B-B392-4479-8E36-89BBB4942E32}" destId="{9920E8C0-9FC3-4FF1-9E5F-69A186038B21}" srcOrd="0" destOrd="0" presId="urn:microsoft.com/office/officeart/2005/8/layout/hList7"/>
    <dgm:cxn modelId="{7B346944-7336-469C-9BB2-54D0DC47C009}" type="presParOf" srcId="{C36ECB62-BD30-4AF7-A623-2321B496F373}" destId="{52F67556-A1CC-4957-BC89-0CF04E1A1B14}" srcOrd="0" destOrd="0" presId="urn:microsoft.com/office/officeart/2005/8/layout/hList7"/>
    <dgm:cxn modelId="{67E0CAEF-E415-475C-BC59-B114F7EE490A}" type="presParOf" srcId="{C36ECB62-BD30-4AF7-A623-2321B496F373}" destId="{3CF822EC-B261-484E-997F-26BE721663F5}" srcOrd="1" destOrd="0" presId="urn:microsoft.com/office/officeart/2005/8/layout/hList7"/>
    <dgm:cxn modelId="{01DFF7B1-7D7E-4B7E-BCA7-713EE87B469B}" type="presParOf" srcId="{3CF822EC-B261-484E-997F-26BE721663F5}" destId="{5516D1A9-0786-41BB-9688-7B4EB3B1A5A1}" srcOrd="0" destOrd="0" presId="urn:microsoft.com/office/officeart/2005/8/layout/hList7"/>
    <dgm:cxn modelId="{D442D607-9E28-46B2-893C-5A54D7594912}" type="presParOf" srcId="{5516D1A9-0786-41BB-9688-7B4EB3B1A5A1}" destId="{FA477D5A-991D-4DBE-8172-AB0DF28DAD21}" srcOrd="0" destOrd="0" presId="urn:microsoft.com/office/officeart/2005/8/layout/hList7"/>
    <dgm:cxn modelId="{0CA63B24-9F65-4526-ABF0-F268447946F9}" type="presParOf" srcId="{5516D1A9-0786-41BB-9688-7B4EB3B1A5A1}" destId="{0D58E33F-F8F7-41BC-B672-7702A0DDBD63}" srcOrd="1" destOrd="0" presId="urn:microsoft.com/office/officeart/2005/8/layout/hList7"/>
    <dgm:cxn modelId="{BD48B1B8-A0F6-4376-8BE9-8BF56C3C9663}" type="presParOf" srcId="{5516D1A9-0786-41BB-9688-7B4EB3B1A5A1}" destId="{C3ADC24B-5DA4-4ED5-93F0-38EF56670DAA}" srcOrd="2" destOrd="0" presId="urn:microsoft.com/office/officeart/2005/8/layout/hList7"/>
    <dgm:cxn modelId="{95450FAC-CFF2-4C01-88F9-0251C13A2E98}" type="presParOf" srcId="{5516D1A9-0786-41BB-9688-7B4EB3B1A5A1}" destId="{9EFE8776-8843-4C46-B29E-94F6F917F49F}" srcOrd="3" destOrd="0" presId="urn:microsoft.com/office/officeart/2005/8/layout/hList7"/>
    <dgm:cxn modelId="{04F44E20-EE72-4052-B7C4-EFD3686B8680}" type="presParOf" srcId="{3CF822EC-B261-484E-997F-26BE721663F5}" destId="{4FD76ECF-2A9B-4C0A-B53B-07DA784C17CF}" srcOrd="1" destOrd="0" presId="urn:microsoft.com/office/officeart/2005/8/layout/hList7"/>
    <dgm:cxn modelId="{E5B5E9A9-68D5-4EDD-AF57-A7FCC44B359F}" type="presParOf" srcId="{3CF822EC-B261-484E-997F-26BE721663F5}" destId="{39313E04-A17F-4294-9967-17BF86101292}" srcOrd="2" destOrd="0" presId="urn:microsoft.com/office/officeart/2005/8/layout/hList7"/>
    <dgm:cxn modelId="{118FFF08-4498-4B5A-98DB-1F2600676D59}" type="presParOf" srcId="{39313E04-A17F-4294-9967-17BF86101292}" destId="{9920E8C0-9FC3-4FF1-9E5F-69A186038B21}" srcOrd="0" destOrd="0" presId="urn:microsoft.com/office/officeart/2005/8/layout/hList7"/>
    <dgm:cxn modelId="{9B5A21E3-846F-49E0-99F6-5FC62269E229}" type="presParOf" srcId="{39313E04-A17F-4294-9967-17BF86101292}" destId="{4BF601CE-58C0-44BE-8149-F31195780BFD}" srcOrd="1" destOrd="0" presId="urn:microsoft.com/office/officeart/2005/8/layout/hList7"/>
    <dgm:cxn modelId="{5CEE5AB9-2D22-41BD-8F97-8FC829A67CEC}" type="presParOf" srcId="{39313E04-A17F-4294-9967-17BF86101292}" destId="{F9E70846-0295-4790-B687-8D6BE25CCA47}" srcOrd="2" destOrd="0" presId="urn:microsoft.com/office/officeart/2005/8/layout/hList7"/>
    <dgm:cxn modelId="{5B292039-0E9A-41B9-A73E-6808C7FD5E81}" type="presParOf" srcId="{39313E04-A17F-4294-9967-17BF86101292}" destId="{18EAFFCB-652A-47EC-9AFB-F1DBA697BFA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E2352-7DCE-4BD1-B2FE-78E24521E234}">
      <dsp:nvSpPr>
        <dsp:cNvPr id="0" name=""/>
        <dsp:cNvSpPr/>
      </dsp:nvSpPr>
      <dsp:spPr>
        <a:xfrm>
          <a:off x="2236" y="676584"/>
          <a:ext cx="2725277" cy="1090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How do we make sense of the data? </a:t>
          </a:r>
          <a:endParaRPr lang="en-SG" sz="1800" kern="1200" dirty="0"/>
        </a:p>
      </dsp:txBody>
      <dsp:txXfrm>
        <a:off x="547291" y="676584"/>
        <a:ext cx="1635167" cy="1090110"/>
      </dsp:txXfrm>
    </dsp:sp>
    <dsp:sp modelId="{4D19C920-E4F6-432B-A79B-00BC08FAB046}">
      <dsp:nvSpPr>
        <dsp:cNvPr id="0" name=""/>
        <dsp:cNvSpPr/>
      </dsp:nvSpPr>
      <dsp:spPr>
        <a:xfrm>
          <a:off x="2454986" y="676584"/>
          <a:ext cx="2725277" cy="1090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Is there a better way to present the statistics?</a:t>
          </a:r>
          <a:endParaRPr lang="en-SG" sz="1800" kern="1200" dirty="0"/>
        </a:p>
      </dsp:txBody>
      <dsp:txXfrm>
        <a:off x="3000041" y="676584"/>
        <a:ext cx="1635167" cy="1090110"/>
      </dsp:txXfrm>
    </dsp:sp>
    <dsp:sp modelId="{871F7944-A72A-4B9C-B6C5-55E8BF99735A}">
      <dsp:nvSpPr>
        <dsp:cNvPr id="0" name=""/>
        <dsp:cNvSpPr/>
      </dsp:nvSpPr>
      <dsp:spPr>
        <a:xfrm>
          <a:off x="4907735" y="676584"/>
          <a:ext cx="2725277" cy="1090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What is the message conveyed by the information?</a:t>
          </a:r>
          <a:endParaRPr lang="en-SG" sz="1800" kern="1200" dirty="0"/>
        </a:p>
      </dsp:txBody>
      <dsp:txXfrm>
        <a:off x="5452790" y="676584"/>
        <a:ext cx="1635167" cy="1090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E2352-7DCE-4BD1-B2FE-78E24521E234}">
      <dsp:nvSpPr>
        <dsp:cNvPr id="0" name=""/>
        <dsp:cNvSpPr/>
      </dsp:nvSpPr>
      <dsp:spPr>
        <a:xfrm>
          <a:off x="2236" y="676584"/>
          <a:ext cx="2725277" cy="1090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Who is our target audience  and how do we reach out to them?</a:t>
          </a:r>
          <a:endParaRPr lang="en-SG" sz="1700" kern="1200" dirty="0"/>
        </a:p>
      </dsp:txBody>
      <dsp:txXfrm>
        <a:off x="547291" y="676584"/>
        <a:ext cx="1635167" cy="1090110"/>
      </dsp:txXfrm>
    </dsp:sp>
    <dsp:sp modelId="{4D19C920-E4F6-432B-A79B-00BC08FAB046}">
      <dsp:nvSpPr>
        <dsp:cNvPr id="0" name=""/>
        <dsp:cNvSpPr/>
      </dsp:nvSpPr>
      <dsp:spPr>
        <a:xfrm>
          <a:off x="2454986" y="676584"/>
          <a:ext cx="2725277" cy="1090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What is our event about?</a:t>
          </a:r>
          <a:endParaRPr lang="en-SG" sz="1800" kern="1200" dirty="0"/>
        </a:p>
      </dsp:txBody>
      <dsp:txXfrm>
        <a:off x="3000041" y="676584"/>
        <a:ext cx="1635167" cy="1090110"/>
      </dsp:txXfrm>
    </dsp:sp>
    <dsp:sp modelId="{871F7944-A72A-4B9C-B6C5-55E8BF99735A}">
      <dsp:nvSpPr>
        <dsp:cNvPr id="0" name=""/>
        <dsp:cNvSpPr/>
      </dsp:nvSpPr>
      <dsp:spPr>
        <a:xfrm>
          <a:off x="4907735" y="676584"/>
          <a:ext cx="2725277" cy="10901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What is our message to our target audience?</a:t>
          </a:r>
          <a:endParaRPr lang="en-SG" sz="1700" kern="1200" dirty="0"/>
        </a:p>
      </dsp:txBody>
      <dsp:txXfrm>
        <a:off x="5452790" y="676584"/>
        <a:ext cx="1635167" cy="1090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9C920-E4F6-432B-A79B-00BC08FAB046}">
      <dsp:nvSpPr>
        <dsp:cNvPr id="0" name=""/>
        <dsp:cNvSpPr/>
      </dsp:nvSpPr>
      <dsp:spPr>
        <a:xfrm>
          <a:off x="2162" y="0"/>
          <a:ext cx="4424120" cy="1374345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How can we encode an effective media message using the information provided??</a:t>
          </a:r>
          <a:endParaRPr lang="en-SG" sz="1800" kern="1200" dirty="0"/>
        </a:p>
      </dsp:txBody>
      <dsp:txXfrm>
        <a:off x="689335" y="0"/>
        <a:ext cx="3049775" cy="1374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77D5A-991D-4DBE-8172-AB0DF28DAD21}">
      <dsp:nvSpPr>
        <dsp:cNvPr id="0" name=""/>
        <dsp:cNvSpPr/>
      </dsp:nvSpPr>
      <dsp:spPr>
        <a:xfrm>
          <a:off x="2619" y="0"/>
          <a:ext cx="3000374" cy="40639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Infographics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-Tables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-Bar Graph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-Pie Graph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-Line Graph</a:t>
          </a:r>
          <a:endParaRPr lang="en-SG" sz="1500" kern="1200" dirty="0"/>
        </a:p>
      </dsp:txBody>
      <dsp:txXfrm>
        <a:off x="2619" y="1625600"/>
        <a:ext cx="3000374" cy="1625600"/>
      </dsp:txXfrm>
    </dsp:sp>
    <dsp:sp modelId="{9EFE8776-8843-4C46-B29E-94F6F917F49F}">
      <dsp:nvSpPr>
        <dsp:cNvPr id="0" name=""/>
        <dsp:cNvSpPr/>
      </dsp:nvSpPr>
      <dsp:spPr>
        <a:xfrm>
          <a:off x="811277" y="152707"/>
          <a:ext cx="1353312" cy="13533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0E8C0-9FC3-4FF1-9E5F-69A186038B21}">
      <dsp:nvSpPr>
        <dsp:cNvPr id="0" name=""/>
        <dsp:cNvSpPr/>
      </dsp:nvSpPr>
      <dsp:spPr>
        <a:xfrm>
          <a:off x="3093005" y="0"/>
          <a:ext cx="3000374" cy="40639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Media</a:t>
          </a:r>
          <a:br>
            <a:rPr lang="en-US" sz="2800" kern="1200" dirty="0" smtClean="0"/>
          </a:br>
          <a:r>
            <a:rPr lang="en-US" sz="2800" kern="1200" dirty="0" smtClean="0"/>
            <a:t>Literacy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-Text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-Subtext</a:t>
          </a:r>
          <a:endParaRPr lang="en-SG" sz="1800" kern="1200" dirty="0"/>
        </a:p>
      </dsp:txBody>
      <dsp:txXfrm>
        <a:off x="3093005" y="1625600"/>
        <a:ext cx="3000374" cy="1625600"/>
      </dsp:txXfrm>
    </dsp:sp>
    <dsp:sp modelId="{18EAFFCB-652A-47EC-9AFB-F1DBA697BFAC}">
      <dsp:nvSpPr>
        <dsp:cNvPr id="0" name=""/>
        <dsp:cNvSpPr/>
      </dsp:nvSpPr>
      <dsp:spPr>
        <a:xfrm>
          <a:off x="3916537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67556-A1CC-4957-BC89-0CF04E1A1B14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0177D-E49D-4B6D-A90A-DEE1BE15FF77}" type="datetimeFigureOut">
              <a:rPr lang="en-SG" smtClean="0"/>
              <a:t>11/1/2018</a:t>
            </a:fld>
            <a:endParaRPr lang="en-S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B5789-261C-4C8A-B4A6-5BD3DE962735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5772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dirty="0" smtClean="0">
                <a:latin typeface="+mn-lt"/>
              </a:rPr>
              <a:t>Image from:</a:t>
            </a:r>
          </a:p>
          <a:p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Creative ideas celebrated at Busan Ads Festival. (2013, August 30). Retrieved September 30, 2015, from http://www.korea.net/NewsFocus/Society/view?articleId=111973</a:t>
            </a:r>
            <a:endParaRPr lang="en-SG" sz="1200" b="0" dirty="0" smtClean="0">
              <a:latin typeface="+mn-lt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B5789-261C-4C8A-B4A6-5BD3DE962735}" type="slidenum">
              <a:rPr lang="en-SG" smtClean="0"/>
              <a:t>14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9641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Image from: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There's Always Room for Pie. (</a:t>
            </a:r>
            <a:r>
              <a:rPr lang="en-SG" dirty="0" err="1" smtClean="0"/>
              <a:t>n.d.</a:t>
            </a:r>
            <a:r>
              <a:rPr lang="en-SG" dirty="0" smtClean="0"/>
              <a:t>). Retrieved September 30, 2015, from http://visual.ly/theres-always-room-pie 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B5789-261C-4C8A-B4A6-5BD3DE962735}" type="slidenum">
              <a:rPr lang="en-SG" smtClean="0"/>
              <a:t>22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5721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Image from:</a:t>
            </a:r>
          </a:p>
          <a:p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Liao, T. (</a:t>
            </a:r>
            <a:r>
              <a:rPr lang="en-SG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n.d.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SG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Ilha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Formosa. Retrieved September 30, 2015, from http://www.tienminliao.com/ilha-formosa</a:t>
            </a:r>
            <a:endParaRPr lang="en-SG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B5789-261C-4C8A-B4A6-5BD3DE962735}" type="slidenum">
              <a:rPr lang="en-SG" smtClean="0"/>
              <a:t>24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92701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Image from:</a:t>
            </a:r>
          </a:p>
          <a:p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Liao, T. (</a:t>
            </a:r>
            <a:r>
              <a:rPr lang="en-SG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n.d.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SG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Ilha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Formosa. Retrieved September 30, 2015, from http://www.tienminliao.com/ilha-formosa</a:t>
            </a:r>
            <a:endParaRPr lang="en-SG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B5789-261C-4C8A-B4A6-5BD3DE962735}" type="slidenum">
              <a:rPr lang="en-SG" smtClean="0">
                <a:solidFill>
                  <a:prstClr val="black"/>
                </a:solidFill>
              </a:rPr>
              <a:pPr/>
              <a:t>25</a:t>
            </a:fld>
            <a:endParaRPr lang="en-S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70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Image from:</a:t>
            </a:r>
          </a:p>
          <a:p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Liao, T. (</a:t>
            </a:r>
            <a:r>
              <a:rPr lang="en-SG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n.d.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SG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Ilha</a:t>
            </a:r>
            <a:r>
              <a:rPr lang="en-SG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Formosa. Retrieved September 30, 2015, from http://www.tienminliao.com/ilha-formosa</a:t>
            </a:r>
            <a:endParaRPr lang="en-SG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B5789-261C-4C8A-B4A6-5BD3DE962735}" type="slidenum">
              <a:rPr lang="en-SG" smtClean="0">
                <a:solidFill>
                  <a:prstClr val="black"/>
                </a:solidFill>
              </a:rPr>
              <a:pPr/>
              <a:t>26</a:t>
            </a:fld>
            <a:endParaRPr lang="en-S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701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B5789-261C-4C8A-B4A6-5BD3DE962735}" type="slidenum">
              <a:rPr lang="en-SG" smtClean="0"/>
              <a:t>29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6103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B5789-261C-4C8A-B4A6-5BD3DE962735}" type="slidenum">
              <a:rPr lang="en-SG" smtClean="0">
                <a:solidFill>
                  <a:prstClr val="black"/>
                </a:solidFill>
              </a:rPr>
              <a:pPr/>
              <a:t>32</a:t>
            </a:fld>
            <a:endParaRPr lang="en-S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B5789-261C-4C8A-B4A6-5BD3DE962735}" type="slidenum">
              <a:rPr lang="en-SG" smtClean="0">
                <a:solidFill>
                  <a:prstClr val="black"/>
                </a:solidFill>
              </a:rPr>
              <a:pPr/>
              <a:t>34</a:t>
            </a:fld>
            <a:endParaRPr lang="en-S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B5789-261C-4C8A-B4A6-5BD3DE962735}" type="slidenum">
              <a:rPr lang="en-SG" smtClean="0"/>
              <a:t>39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5410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480" y="4120595"/>
            <a:ext cx="7772400" cy="85920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5" y="503682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6BA42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1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03378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251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8186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916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952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7813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32660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9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480" y="4120595"/>
            <a:ext cx="7772400" cy="85920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5" y="503682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6BA42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413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84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443836"/>
            <a:ext cx="6710784" cy="4275740"/>
          </a:xfrm>
        </p:spPr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85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74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25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372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4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343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08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253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968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65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480" y="4120595"/>
            <a:ext cx="7772400" cy="85920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5" y="503682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6BA42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068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14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443836"/>
            <a:ext cx="6710784" cy="4275740"/>
          </a:xfrm>
        </p:spPr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517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71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85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443836"/>
            <a:ext cx="6710784" cy="4275740"/>
          </a:xfrm>
        </p:spPr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765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44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25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49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9344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44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06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480" y="4120595"/>
            <a:ext cx="7772400" cy="85920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5" y="503682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6BA42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1294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526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443836"/>
            <a:ext cx="6710784" cy="4275740"/>
          </a:xfrm>
        </p:spPr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12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263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523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652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31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497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605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132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121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741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480" y="4120595"/>
            <a:ext cx="7772400" cy="85920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5" y="503682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6BA42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4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564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443836"/>
            <a:ext cx="6710784" cy="4275740"/>
          </a:xfrm>
        </p:spPr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794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2173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24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238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515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53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850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470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33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6296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480" y="4120595"/>
            <a:ext cx="7772400" cy="85920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5" y="503682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6BA42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205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021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443836"/>
            <a:ext cx="6710784" cy="4275740"/>
          </a:xfrm>
        </p:spPr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593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622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2609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8152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916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129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1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640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341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017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480" y="4120595"/>
            <a:ext cx="7772400" cy="85920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5" y="503682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6BA42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1662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303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443836"/>
            <a:ext cx="6710784" cy="4275740"/>
          </a:xfrm>
        </p:spPr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0877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675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72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421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95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222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306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558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8509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1298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480" y="4120595"/>
            <a:ext cx="7772400" cy="85920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5" y="503682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6BA42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923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0381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443836"/>
            <a:ext cx="6710784" cy="4275740"/>
          </a:xfrm>
        </p:spPr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4129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5727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383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73697"/>
            <a:ext cx="4040188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383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6BA42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73697"/>
            <a:ext cx="4041775" cy="3798583"/>
          </a:xfrm>
        </p:spPr>
        <p:txBody>
          <a:bodyPr/>
          <a:lstStyle>
            <a:lvl1pPr>
              <a:defRPr sz="2400">
                <a:solidFill>
                  <a:srgbClr val="6BA42C"/>
                </a:solidFill>
              </a:defRPr>
            </a:lvl1pPr>
            <a:lvl2pPr>
              <a:defRPr sz="2000">
                <a:solidFill>
                  <a:srgbClr val="6BA42C"/>
                </a:solidFill>
              </a:defRPr>
            </a:lvl2pPr>
            <a:lvl3pPr>
              <a:defRPr sz="1800">
                <a:solidFill>
                  <a:srgbClr val="6BA42C"/>
                </a:solidFill>
              </a:defRPr>
            </a:lvl3pPr>
            <a:lvl4pPr>
              <a:defRPr sz="1600">
                <a:solidFill>
                  <a:srgbClr val="6BA42C"/>
                </a:solidFill>
              </a:defRPr>
            </a:lvl4pPr>
            <a:lvl5pPr>
              <a:defRPr sz="1600">
                <a:solidFill>
                  <a:srgbClr val="6BA42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979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75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8772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5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359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0375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808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480" y="4120595"/>
            <a:ext cx="7772400" cy="859205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8825" y="5036825"/>
            <a:ext cx="6400800" cy="835455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6BA42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608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1739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74638"/>
            <a:ext cx="6710784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443836"/>
            <a:ext cx="6710784" cy="4275740"/>
          </a:xfrm>
        </p:spPr>
        <p:txBody>
          <a:bodyPr/>
          <a:lstStyle>
            <a:lvl1pPr>
              <a:defRPr sz="2800">
                <a:solidFill>
                  <a:srgbClr val="6BA42C"/>
                </a:solidFill>
              </a:defRPr>
            </a:lvl1pPr>
            <a:lvl2pPr>
              <a:defRPr>
                <a:solidFill>
                  <a:srgbClr val="6BA42C"/>
                </a:solidFill>
              </a:defRPr>
            </a:lvl2pPr>
            <a:lvl3pPr>
              <a:defRPr>
                <a:solidFill>
                  <a:srgbClr val="6BA42C"/>
                </a:solidFill>
              </a:defRPr>
            </a:lvl3pPr>
            <a:lvl4pPr>
              <a:defRPr>
                <a:solidFill>
                  <a:srgbClr val="6BA42C"/>
                </a:solidFill>
              </a:defRPr>
            </a:lvl4pPr>
            <a:lvl5pPr>
              <a:defRPr>
                <a:solidFill>
                  <a:srgbClr val="6BA42C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8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jp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jp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98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1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29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1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52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42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http://www.youtube.com/v/Lrw0Glcmowk?hl=en_US&amp;version=2&amp;rel=0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visitmix.com/Articles/seven-and-a-half-steps-to-successful-infographic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smarts.ca/digital-media-literacy-fundamentals/media-literacy-fundamentals" TargetMode="External"/><Relationship Id="rId2" Type="http://schemas.openxmlformats.org/officeDocument/2006/relationships/hyperlink" Target="http://medialiteracy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dialiteracycouncil.sg/media-and-internet/Pages/media-and-digital-literacy.aspx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Microsoft_Excel_97-2003_Worksheet1.xls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670" y="4497935"/>
            <a:ext cx="8246070" cy="162273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9A3130"/>
                </a:solidFill>
              </a:rPr>
              <a:t>EC11: Love Actually</a:t>
            </a:r>
            <a:br>
              <a:rPr lang="en-GB" b="1" dirty="0" smtClean="0">
                <a:solidFill>
                  <a:srgbClr val="9A3130"/>
                </a:solidFill>
              </a:rPr>
            </a:br>
            <a:r>
              <a:rPr lang="en-GB" altLang="en-US" sz="2400" dirty="0" smtClean="0">
                <a:solidFill>
                  <a:srgbClr val="9A3130"/>
                </a:solidFill>
              </a:rPr>
              <a:t>6th </a:t>
            </a:r>
            <a:r>
              <a:rPr lang="en-GB" altLang="en-US" sz="2400" dirty="0">
                <a:solidFill>
                  <a:srgbClr val="9A3130"/>
                </a:solidFill>
              </a:rPr>
              <a:t>Presentation</a:t>
            </a:r>
            <a:br>
              <a:rPr lang="en-GB" altLang="en-US" sz="2400" dirty="0">
                <a:solidFill>
                  <a:srgbClr val="9A3130"/>
                </a:solidFill>
              </a:rPr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434130" y="5719575"/>
            <a:ext cx="6400800" cy="835455"/>
          </a:xfrm>
        </p:spPr>
        <p:txBody>
          <a:bodyPr/>
          <a:lstStyle/>
          <a:p>
            <a:r>
              <a:rPr lang="en-GB" altLang="en-US" b="1" dirty="0">
                <a:solidFill>
                  <a:schemeClr val="accent1">
                    <a:satMod val="150000"/>
                  </a:schemeClr>
                </a:solidFill>
              </a:rPr>
              <a:t>G107 Effective Communication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40" y="2207360"/>
            <a:ext cx="7772400" cy="1362075"/>
          </a:xfrm>
        </p:spPr>
        <p:txBody>
          <a:bodyPr/>
          <a:lstStyle/>
          <a:p>
            <a:r>
              <a:rPr lang="en-SG" dirty="0" smtClean="0"/>
              <a:t>Part 2: media literacy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53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r>
              <a:rPr lang="en-US" dirty="0" smtClean="0"/>
              <a:t>What is Media Literacy?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291130"/>
            <a:ext cx="7779720" cy="4424785"/>
          </a:xfrm>
        </p:spPr>
        <p:txBody>
          <a:bodyPr/>
          <a:lstStyle/>
          <a:p>
            <a:pPr marL="400050" lvl="1" indent="0">
              <a:buNone/>
            </a:pPr>
            <a:r>
              <a:rPr lang="en-SG" dirty="0" smtClean="0">
                <a:solidFill>
                  <a:schemeClr val="tx1"/>
                </a:solidFill>
              </a:rPr>
              <a:t>It </a:t>
            </a:r>
            <a:r>
              <a:rPr lang="en-SG" dirty="0">
                <a:solidFill>
                  <a:schemeClr val="tx1"/>
                </a:solidFill>
              </a:rPr>
              <a:t>is the ability </a:t>
            </a:r>
            <a:endParaRPr lang="en-SG" dirty="0" smtClean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dirty="0" smtClean="0">
                <a:solidFill>
                  <a:schemeClr val="tx1"/>
                </a:solidFill>
              </a:rPr>
              <a:t>to </a:t>
            </a:r>
            <a:r>
              <a:rPr lang="en-SG" b="1" dirty="0" smtClean="0">
                <a:solidFill>
                  <a:schemeClr val="tx1"/>
                </a:solidFill>
              </a:rPr>
              <a:t>assess</a:t>
            </a:r>
            <a:r>
              <a:rPr lang="en-SG" b="1" dirty="0">
                <a:solidFill>
                  <a:schemeClr val="tx1"/>
                </a:solidFill>
              </a:rPr>
              <a:t>, </a:t>
            </a:r>
            <a:r>
              <a:rPr lang="en-SG" b="1" dirty="0" smtClean="0">
                <a:solidFill>
                  <a:schemeClr val="tx1"/>
                </a:solidFill>
              </a:rPr>
              <a:t>analyse</a:t>
            </a:r>
            <a:r>
              <a:rPr lang="en-SG" b="1" dirty="0">
                <a:solidFill>
                  <a:schemeClr val="tx1"/>
                </a:solidFill>
              </a:rPr>
              <a:t>, evaluate</a:t>
            </a:r>
            <a:r>
              <a:rPr lang="en-SG" dirty="0">
                <a:solidFill>
                  <a:schemeClr val="tx1"/>
                </a:solidFill>
              </a:rPr>
              <a:t>, and </a:t>
            </a:r>
            <a:r>
              <a:rPr lang="en-SG" b="1" dirty="0">
                <a:solidFill>
                  <a:schemeClr val="tx1"/>
                </a:solidFill>
              </a:rPr>
              <a:t>create </a:t>
            </a:r>
            <a:r>
              <a:rPr lang="en-SG" dirty="0" smtClean="0">
                <a:solidFill>
                  <a:schemeClr val="tx1"/>
                </a:solidFill>
              </a:rPr>
              <a:t>media.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dirty="0" smtClean="0">
                <a:solidFill>
                  <a:schemeClr val="tx1"/>
                </a:solidFill>
              </a:rPr>
              <a:t>to </a:t>
            </a:r>
            <a:r>
              <a:rPr lang="en-SG" b="1" dirty="0">
                <a:solidFill>
                  <a:schemeClr val="tx1"/>
                </a:solidFill>
              </a:rPr>
              <a:t>understand the complex messages </a:t>
            </a:r>
            <a:r>
              <a:rPr lang="en-SG" dirty="0">
                <a:solidFill>
                  <a:schemeClr val="tx1"/>
                </a:solidFill>
              </a:rPr>
              <a:t>we receive from television, radio, Internet, newspapers, magazines, books, </a:t>
            </a:r>
            <a:r>
              <a:rPr lang="en-SG" dirty="0" smtClean="0">
                <a:solidFill>
                  <a:schemeClr val="tx1"/>
                </a:solidFill>
              </a:rPr>
              <a:t>advertisements, </a:t>
            </a:r>
            <a:r>
              <a:rPr lang="en-SG" dirty="0">
                <a:solidFill>
                  <a:schemeClr val="tx1"/>
                </a:solidFill>
              </a:rPr>
              <a:t>video games, music, and all other forms of </a:t>
            </a:r>
            <a:r>
              <a:rPr lang="en-SG" dirty="0" smtClean="0">
                <a:solidFill>
                  <a:schemeClr val="tx1"/>
                </a:solidFill>
              </a:rPr>
              <a:t>media.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165" y="4956050"/>
            <a:ext cx="2238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26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r>
              <a:rPr lang="en-US" dirty="0" smtClean="0"/>
              <a:t>Key Concepts of Media Literacy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69" y="1291130"/>
            <a:ext cx="8246071" cy="4428445"/>
          </a:xfrm>
        </p:spPr>
        <p:txBody>
          <a:bodyPr>
            <a:norm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Media are constructions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SG" dirty="0" smtClean="0">
                <a:solidFill>
                  <a:schemeClr val="tx1"/>
                </a:solidFill>
              </a:rPr>
              <a:t>Audience negotiate meaning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Media </a:t>
            </a:r>
            <a:r>
              <a:rPr lang="en-US" dirty="0" smtClean="0">
                <a:solidFill>
                  <a:schemeClr val="tx1"/>
                </a:solidFill>
              </a:rPr>
              <a:t>have commercial implications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Media </a:t>
            </a:r>
            <a:r>
              <a:rPr lang="en-US" dirty="0" smtClean="0">
                <a:solidFill>
                  <a:schemeClr val="tx1"/>
                </a:solidFill>
              </a:rPr>
              <a:t>have social and political implications</a:t>
            </a:r>
            <a:endParaRPr lang="en-US" dirty="0">
              <a:solidFill>
                <a:schemeClr val="tx1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Each medium has a unique aesthetic form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SG" dirty="0" smtClean="0">
                <a:solidFill>
                  <a:schemeClr val="tx1"/>
                </a:solidFill>
              </a:rPr>
              <a:t>Media </a:t>
            </a:r>
            <a:r>
              <a:rPr lang="en-SG" dirty="0">
                <a:solidFill>
                  <a:schemeClr val="tx1"/>
                </a:solidFill>
              </a:rPr>
              <a:t>messages contain </a:t>
            </a:r>
            <a:r>
              <a:rPr lang="en-SG" b="1" dirty="0">
                <a:solidFill>
                  <a:schemeClr val="tx1"/>
                </a:solidFill>
              </a:rPr>
              <a:t>“</a:t>
            </a:r>
            <a:r>
              <a:rPr lang="en-SG" b="1" dirty="0">
                <a:solidFill>
                  <a:srgbClr val="FF0000"/>
                </a:solidFill>
              </a:rPr>
              <a:t>texts” </a:t>
            </a:r>
            <a:r>
              <a:rPr lang="en-SG" dirty="0">
                <a:solidFill>
                  <a:schemeClr val="tx1"/>
                </a:solidFill>
              </a:rPr>
              <a:t>and</a:t>
            </a:r>
            <a:r>
              <a:rPr lang="en-SG" dirty="0">
                <a:solidFill>
                  <a:srgbClr val="FF0000"/>
                </a:solidFill>
              </a:rPr>
              <a:t> </a:t>
            </a:r>
            <a:r>
              <a:rPr lang="en-SG" b="1" dirty="0">
                <a:solidFill>
                  <a:srgbClr val="FF0000"/>
                </a:solidFill>
              </a:rPr>
              <a:t>“subtexts</a:t>
            </a:r>
            <a:r>
              <a:rPr lang="en-SG" b="1" dirty="0" smtClean="0">
                <a:solidFill>
                  <a:srgbClr val="FF0000"/>
                </a:solidFill>
              </a:rPr>
              <a:t>”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2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69490"/>
            <a:ext cx="7779720" cy="1016492"/>
          </a:xfrm>
        </p:spPr>
        <p:txBody>
          <a:bodyPr/>
          <a:lstStyle/>
          <a:p>
            <a:r>
              <a:rPr lang="en-US" dirty="0" smtClean="0"/>
              <a:t>Components of a Media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1854" y="1291130"/>
            <a:ext cx="4733854" cy="5497379"/>
          </a:xfrm>
        </p:spPr>
        <p:txBody>
          <a:bodyPr>
            <a:normAutofit/>
          </a:bodyPr>
          <a:lstStyle/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b="1" dirty="0" smtClean="0">
                <a:solidFill>
                  <a:schemeClr val="tx1"/>
                </a:solidFill>
              </a:rPr>
              <a:t>Text:  </a:t>
            </a:r>
            <a:r>
              <a:rPr lang="en-SG" sz="2400" dirty="0">
                <a:solidFill>
                  <a:schemeClr val="tx1"/>
                </a:solidFill>
              </a:rPr>
              <a:t>What is </a:t>
            </a:r>
            <a:r>
              <a:rPr lang="en-SG" sz="2400" dirty="0">
                <a:solidFill>
                  <a:srgbClr val="FF0000"/>
                </a:solidFill>
              </a:rPr>
              <a:t>actually shown</a:t>
            </a:r>
            <a:r>
              <a:rPr lang="en-SG" sz="2400" dirty="0">
                <a:solidFill>
                  <a:schemeClr val="tx1"/>
                </a:solidFill>
              </a:rPr>
              <a:t> in the </a:t>
            </a:r>
            <a:r>
              <a:rPr lang="en-SG" sz="2400" dirty="0" smtClean="0">
                <a:solidFill>
                  <a:schemeClr val="tx1"/>
                </a:solidFill>
              </a:rPr>
              <a:t>message? </a:t>
            </a:r>
          </a:p>
          <a:p>
            <a:pPr marL="1257300" lvl="2" indent="-457200"/>
            <a:r>
              <a:rPr lang="en-SG" dirty="0" smtClean="0">
                <a:solidFill>
                  <a:schemeClr val="tx1"/>
                </a:solidFill>
              </a:rPr>
              <a:t>Picture </a:t>
            </a:r>
            <a:r>
              <a:rPr lang="en-SG" dirty="0">
                <a:solidFill>
                  <a:schemeClr val="tx1"/>
                </a:solidFill>
              </a:rPr>
              <a:t>of trees cut down, </a:t>
            </a:r>
            <a:endParaRPr lang="en-SG" dirty="0" smtClean="0">
              <a:solidFill>
                <a:schemeClr val="tx1"/>
              </a:solidFill>
            </a:endParaRPr>
          </a:p>
          <a:p>
            <a:pPr marL="1257300" lvl="2" indent="-457200"/>
            <a:r>
              <a:rPr lang="en-SG" dirty="0">
                <a:solidFill>
                  <a:schemeClr val="tx1"/>
                </a:solidFill>
              </a:rPr>
              <a:t>T</a:t>
            </a:r>
            <a:r>
              <a:rPr lang="en-SG" dirty="0" smtClean="0">
                <a:solidFill>
                  <a:schemeClr val="tx1"/>
                </a:solidFill>
              </a:rPr>
              <a:t>he slogan ‘Think before you print’.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endParaRPr lang="en-SG" sz="2400" dirty="0" smtClean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chemeClr val="tx1"/>
                </a:solidFill>
              </a:rPr>
              <a:t>Subtext: </a:t>
            </a:r>
            <a:r>
              <a:rPr lang="en-SG" sz="2400" dirty="0">
                <a:solidFill>
                  <a:srgbClr val="FF0000"/>
                </a:solidFill>
              </a:rPr>
              <a:t>Your interpretation </a:t>
            </a:r>
            <a:r>
              <a:rPr lang="en-SG" sz="2400" dirty="0">
                <a:solidFill>
                  <a:schemeClr val="tx1"/>
                </a:solidFill>
              </a:rPr>
              <a:t>of the </a:t>
            </a:r>
            <a:r>
              <a:rPr lang="en-SG" sz="2400" dirty="0" smtClean="0">
                <a:solidFill>
                  <a:schemeClr val="tx1"/>
                </a:solidFill>
              </a:rPr>
              <a:t>message. </a:t>
            </a:r>
          </a:p>
          <a:p>
            <a:pPr marL="1257300" lvl="2" indent="-457200"/>
            <a:r>
              <a:rPr lang="en-SG" dirty="0" smtClean="0">
                <a:solidFill>
                  <a:schemeClr val="tx1"/>
                </a:solidFill>
              </a:rPr>
              <a:t>Printing </a:t>
            </a:r>
            <a:r>
              <a:rPr lang="en-SG" dirty="0">
                <a:solidFill>
                  <a:schemeClr val="tx1"/>
                </a:solidFill>
              </a:rPr>
              <a:t>less means that less paper is used and trees are </a:t>
            </a:r>
            <a:r>
              <a:rPr lang="en-SG" dirty="0" smtClean="0">
                <a:solidFill>
                  <a:schemeClr val="tx1"/>
                </a:solidFill>
              </a:rPr>
              <a:t>saved.</a:t>
            </a:r>
          </a:p>
          <a:p>
            <a:pPr marL="1257300" lvl="2" indent="-457200"/>
            <a:r>
              <a:rPr lang="en-SG" dirty="0" smtClean="0">
                <a:solidFill>
                  <a:schemeClr val="tx1"/>
                </a:solidFill>
              </a:rPr>
              <a:t>Deforestation destroys the environment. </a:t>
            </a:r>
            <a:endParaRPr lang="en-SG" dirty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endParaRPr lang="en-SG" dirty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endParaRPr lang="en-SG" dirty="0" smtClean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27525" t="11436" r="30984" b="14629"/>
          <a:stretch>
            <a:fillRect/>
          </a:stretch>
        </p:blipFill>
        <p:spPr bwMode="auto">
          <a:xfrm>
            <a:off x="4725782" y="1291128"/>
            <a:ext cx="3999072" cy="534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2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oh_yann_ling2\Desktop\130829_Busan_Ads_Festival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0" t="8411" r="6191" b="9178"/>
          <a:stretch/>
        </p:blipFill>
        <p:spPr bwMode="auto">
          <a:xfrm>
            <a:off x="373312" y="985720"/>
            <a:ext cx="8321723" cy="54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3312" y="222195"/>
            <a:ext cx="3348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 dirty="0" smtClean="0">
                <a:solidFill>
                  <a:schemeClr val="bg1"/>
                </a:solidFill>
              </a:rPr>
              <a:t>An ad for Crisis </a:t>
            </a:r>
            <a:r>
              <a:rPr lang="en-SG" sz="2800" b="1" dirty="0">
                <a:solidFill>
                  <a:schemeClr val="bg1"/>
                </a:solidFill>
              </a:rPr>
              <a:t>R</a:t>
            </a:r>
            <a:r>
              <a:rPr lang="en-SG" sz="2800" b="1" dirty="0" smtClean="0">
                <a:solidFill>
                  <a:schemeClr val="bg1"/>
                </a:solidFill>
              </a:rPr>
              <a:t>elief</a:t>
            </a:r>
            <a:endParaRPr lang="en-SG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8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5" y="4497935"/>
            <a:ext cx="8856890" cy="2290575"/>
          </a:xfrm>
        </p:spPr>
        <p:txBody>
          <a:bodyPr>
            <a:normAutofit fontScale="85000" lnSpcReduction="10000"/>
          </a:bodyPr>
          <a:lstStyle/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SG" b="1" dirty="0" smtClean="0">
                <a:solidFill>
                  <a:srgbClr val="FFFF00"/>
                </a:solidFill>
              </a:rPr>
              <a:t>Text:</a:t>
            </a:r>
          </a:p>
          <a:p>
            <a:pPr lvl="1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400" dirty="0" smtClean="0">
                <a:solidFill>
                  <a:schemeClr val="bg1"/>
                </a:solidFill>
              </a:rPr>
              <a:t>The image a woman holding on to a child who is hurt or dying.</a:t>
            </a:r>
          </a:p>
          <a:p>
            <a:pPr lvl="1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400" dirty="0" smtClean="0">
                <a:solidFill>
                  <a:schemeClr val="bg1"/>
                </a:solidFill>
              </a:rPr>
              <a:t>The image of hands with thumbs-up surrounding the woman and  child.</a:t>
            </a:r>
          </a:p>
          <a:p>
            <a:pPr lvl="1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400" dirty="0" smtClean="0">
                <a:solidFill>
                  <a:schemeClr val="bg1"/>
                </a:solidFill>
              </a:rPr>
              <a:t>The slogan “Liking isn’t helping”</a:t>
            </a:r>
          </a:p>
          <a:p>
            <a:pPr lvl="1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400" dirty="0" smtClean="0">
                <a:solidFill>
                  <a:schemeClr val="bg1"/>
                </a:solidFill>
              </a:rPr>
              <a:t>The words “Be a volunteer. Change a life” at the bottom of the poster.</a:t>
            </a:r>
          </a:p>
          <a:p>
            <a:pPr lvl="1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400" dirty="0" smtClean="0">
                <a:solidFill>
                  <a:schemeClr val="bg1"/>
                </a:solidFill>
              </a:rPr>
              <a:t>The logo of Crisis Relief at the bottom of the poster.</a:t>
            </a: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SG" dirty="0">
              <a:solidFill>
                <a:schemeClr val="bg1"/>
              </a:solidFill>
            </a:endParaRP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SG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C:\Users\koh_yann_ling2\Desktop\130829_Busan_Ads_Festival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0" t="8411" r="6191" b="9178"/>
          <a:stretch/>
        </p:blipFill>
        <p:spPr bwMode="auto">
          <a:xfrm>
            <a:off x="1306354" y="222195"/>
            <a:ext cx="6472451" cy="42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8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705" y="4192525"/>
            <a:ext cx="9305855" cy="2595985"/>
          </a:xfrm>
        </p:spPr>
        <p:txBody>
          <a:bodyPr>
            <a:normAutofit fontScale="77500" lnSpcReduction="20000"/>
          </a:bodyPr>
          <a:lstStyle/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SG" sz="3400" b="1" dirty="0" smtClean="0">
                <a:solidFill>
                  <a:srgbClr val="FFFF00"/>
                </a:solidFill>
              </a:rPr>
              <a:t>Subtext:</a:t>
            </a:r>
          </a:p>
          <a:p>
            <a:pPr lvl="1" indent="-34290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900" dirty="0">
                <a:solidFill>
                  <a:schemeClr val="bg1"/>
                </a:solidFill>
              </a:rPr>
              <a:t>The woman and child </a:t>
            </a:r>
            <a:r>
              <a:rPr lang="en-SG" sz="2900" dirty="0" smtClean="0">
                <a:solidFill>
                  <a:schemeClr val="bg1"/>
                </a:solidFill>
              </a:rPr>
              <a:t>are from a war </a:t>
            </a:r>
            <a:r>
              <a:rPr lang="en-SG" sz="2900" dirty="0">
                <a:solidFill>
                  <a:schemeClr val="bg1"/>
                </a:solidFill>
              </a:rPr>
              <a:t>torn country. </a:t>
            </a:r>
          </a:p>
          <a:p>
            <a:pPr lvl="1" indent="-34290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900" dirty="0">
                <a:solidFill>
                  <a:schemeClr val="bg1"/>
                </a:solidFill>
              </a:rPr>
              <a:t>The hands with thumbs up represent users of social </a:t>
            </a:r>
            <a:r>
              <a:rPr lang="en-SG" sz="2900" dirty="0" smtClean="0">
                <a:solidFill>
                  <a:schemeClr val="bg1"/>
                </a:solidFill>
              </a:rPr>
              <a:t>media.</a:t>
            </a:r>
            <a:endParaRPr lang="en-SG" sz="2900" dirty="0">
              <a:solidFill>
                <a:schemeClr val="bg1"/>
              </a:solidFill>
            </a:endParaRPr>
          </a:p>
          <a:p>
            <a:pPr lvl="1" indent="-34290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900" dirty="0">
                <a:solidFill>
                  <a:schemeClr val="bg1"/>
                </a:solidFill>
              </a:rPr>
              <a:t>Clicking </a:t>
            </a:r>
            <a:r>
              <a:rPr lang="en-SG" sz="2900" dirty="0" smtClean="0">
                <a:solidFill>
                  <a:schemeClr val="bg1"/>
                </a:solidFill>
              </a:rPr>
              <a:t>the </a:t>
            </a:r>
            <a:r>
              <a:rPr lang="en-SG" sz="2900" dirty="0">
                <a:solidFill>
                  <a:schemeClr val="bg1"/>
                </a:solidFill>
              </a:rPr>
              <a:t>“Like” button on social </a:t>
            </a:r>
            <a:r>
              <a:rPr lang="en-SG" sz="2900" dirty="0" smtClean="0">
                <a:solidFill>
                  <a:schemeClr val="bg1"/>
                </a:solidFill>
              </a:rPr>
              <a:t>media </a:t>
            </a:r>
            <a:r>
              <a:rPr lang="en-SG" sz="2900" dirty="0">
                <a:solidFill>
                  <a:schemeClr val="bg1"/>
                </a:solidFill>
              </a:rPr>
              <a:t>does </a:t>
            </a:r>
            <a:r>
              <a:rPr lang="en-SG" sz="2900" dirty="0" smtClean="0">
                <a:solidFill>
                  <a:schemeClr val="bg1"/>
                </a:solidFill>
              </a:rPr>
              <a:t>not </a:t>
            </a:r>
            <a:r>
              <a:rPr lang="en-SG" sz="2900" dirty="0">
                <a:solidFill>
                  <a:schemeClr val="bg1"/>
                </a:solidFill>
              </a:rPr>
              <a:t>resolve a </a:t>
            </a:r>
            <a:r>
              <a:rPr lang="en-SG" sz="2900" dirty="0" smtClean="0">
                <a:solidFill>
                  <a:schemeClr val="bg1"/>
                </a:solidFill>
              </a:rPr>
              <a:t>crisis. Volunteering </a:t>
            </a:r>
            <a:r>
              <a:rPr lang="en-SG" sz="2900" dirty="0">
                <a:solidFill>
                  <a:schemeClr val="bg1"/>
                </a:solidFill>
              </a:rPr>
              <a:t>is a more practical way to </a:t>
            </a:r>
            <a:r>
              <a:rPr lang="en-SG" sz="2900" dirty="0" smtClean="0">
                <a:solidFill>
                  <a:schemeClr val="bg1"/>
                </a:solidFill>
              </a:rPr>
              <a:t>help.</a:t>
            </a:r>
          </a:p>
          <a:p>
            <a:pPr lvl="1" indent="-34290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900" dirty="0" smtClean="0">
                <a:solidFill>
                  <a:schemeClr val="bg1"/>
                </a:solidFill>
              </a:rPr>
              <a:t>One should extend a helping hand instead of extending a “thumbs up”</a:t>
            </a:r>
            <a:endParaRPr lang="en-SG" sz="2900" dirty="0">
              <a:solidFill>
                <a:schemeClr val="bg1"/>
              </a:solidFill>
            </a:endParaRP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SG" dirty="0">
              <a:solidFill>
                <a:schemeClr val="bg1"/>
              </a:solidFill>
            </a:endParaRPr>
          </a:p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SG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2" descr="C:\Users\koh_yann_ling2\Desktop\130829_Busan_Ads_Festival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0" t="8411" r="6191" b="9178"/>
          <a:stretch/>
        </p:blipFill>
        <p:spPr bwMode="auto">
          <a:xfrm>
            <a:off x="1976015" y="222195"/>
            <a:ext cx="6472451" cy="42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9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r>
              <a:rPr lang="en-US" dirty="0" smtClean="0"/>
              <a:t>Who is media literate?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69" y="1291131"/>
            <a:ext cx="7482546" cy="4275739"/>
          </a:xfrm>
        </p:spPr>
        <p:txBody>
          <a:bodyPr>
            <a:normAutofit fontScale="92500" lnSpcReduction="10000"/>
          </a:bodyPr>
          <a:lstStyle/>
          <a:p>
            <a:pPr marL="400050" lvl="1" indent="0">
              <a:buNone/>
            </a:pPr>
            <a:r>
              <a:rPr lang="en-SG" dirty="0" smtClean="0">
                <a:solidFill>
                  <a:schemeClr val="tx1"/>
                </a:solidFill>
              </a:rPr>
              <a:t>A </a:t>
            </a:r>
            <a:r>
              <a:rPr lang="en-SG" b="1" dirty="0" smtClean="0">
                <a:solidFill>
                  <a:schemeClr val="tx1"/>
                </a:solidFill>
              </a:rPr>
              <a:t>digital </a:t>
            </a:r>
            <a:r>
              <a:rPr lang="en-SG" b="1" dirty="0">
                <a:solidFill>
                  <a:schemeClr val="tx1"/>
                </a:solidFill>
              </a:rPr>
              <a:t>and media literate person </a:t>
            </a:r>
            <a:r>
              <a:rPr lang="en-SG" dirty="0" smtClean="0">
                <a:solidFill>
                  <a:schemeClr val="tx1"/>
                </a:solidFill>
              </a:rPr>
              <a:t>is </a:t>
            </a:r>
            <a:r>
              <a:rPr lang="en-SG" dirty="0">
                <a:solidFill>
                  <a:schemeClr val="tx1"/>
                </a:solidFill>
              </a:rPr>
              <a:t>someone who is able to</a:t>
            </a:r>
            <a:r>
              <a:rPr lang="en-SG" dirty="0" smtClean="0">
                <a:solidFill>
                  <a:schemeClr val="tx1"/>
                </a:solidFill>
              </a:rPr>
              <a:t>: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dirty="0">
                <a:solidFill>
                  <a:schemeClr val="tx1"/>
                </a:solidFill>
              </a:rPr>
              <a:t>Critically evaluate and interpret information on media platforms, both online and </a:t>
            </a:r>
            <a:r>
              <a:rPr lang="en-SG" dirty="0" smtClean="0">
                <a:solidFill>
                  <a:schemeClr val="tx1"/>
                </a:solidFill>
              </a:rPr>
              <a:t>offline.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dirty="0">
                <a:solidFill>
                  <a:schemeClr val="tx1"/>
                </a:solidFill>
              </a:rPr>
              <a:t>Make wise choices about the information they create, post and share </a:t>
            </a:r>
            <a:r>
              <a:rPr lang="en-SG" dirty="0" smtClean="0">
                <a:solidFill>
                  <a:schemeClr val="tx1"/>
                </a:solidFill>
              </a:rPr>
              <a:t>online.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dirty="0">
                <a:solidFill>
                  <a:schemeClr val="tx1"/>
                </a:solidFill>
              </a:rPr>
              <a:t>Take responsibility for their actions and show good judgement in their online </a:t>
            </a:r>
            <a:r>
              <a:rPr lang="en-SG" dirty="0" smtClean="0">
                <a:solidFill>
                  <a:schemeClr val="tx1"/>
                </a:solidFill>
              </a:rPr>
              <a:t>interactions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dirty="0">
                <a:solidFill>
                  <a:schemeClr val="tx1"/>
                </a:solidFill>
              </a:rPr>
              <a:t>Recognize the online risks and take appropriate action to protect self and others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endParaRPr lang="en-SG" dirty="0" smtClean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5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r>
              <a:rPr lang="en-US" dirty="0" smtClean="0"/>
              <a:t>Why be media literate?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74" y="1291131"/>
            <a:ext cx="7329841" cy="4275739"/>
          </a:xfrm>
        </p:spPr>
        <p:txBody>
          <a:bodyPr>
            <a:normAutofit lnSpcReduction="10000"/>
          </a:bodyPr>
          <a:lstStyle/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700" dirty="0" smtClean="0">
                <a:solidFill>
                  <a:schemeClr val="tx1"/>
                </a:solidFill>
              </a:rPr>
              <a:t>We </a:t>
            </a:r>
            <a:r>
              <a:rPr lang="en-SG" sz="2700" dirty="0">
                <a:solidFill>
                  <a:schemeClr val="tx1"/>
                </a:solidFill>
              </a:rPr>
              <a:t>live in a media-filled environment.  We are bombarded with media messages all day, every day.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700" dirty="0">
                <a:solidFill>
                  <a:schemeClr val="tx1"/>
                </a:solidFill>
              </a:rPr>
              <a:t>We </a:t>
            </a:r>
            <a:r>
              <a:rPr lang="en-SG" sz="2700" dirty="0" smtClean="0">
                <a:solidFill>
                  <a:schemeClr val="tx1"/>
                </a:solidFill>
              </a:rPr>
              <a:t>need to be able to tell the difference </a:t>
            </a:r>
            <a:r>
              <a:rPr lang="en-SG" sz="2700" dirty="0">
                <a:solidFill>
                  <a:schemeClr val="tx1"/>
                </a:solidFill>
              </a:rPr>
              <a:t>between what is said and what is</a:t>
            </a:r>
            <a:r>
              <a:rPr lang="en-SG" sz="2700" i="1" dirty="0">
                <a:solidFill>
                  <a:schemeClr val="tx1"/>
                </a:solidFill>
              </a:rPr>
              <a:t> not </a:t>
            </a:r>
            <a:r>
              <a:rPr lang="en-SG" sz="2700" dirty="0">
                <a:solidFill>
                  <a:schemeClr val="tx1"/>
                </a:solidFill>
              </a:rPr>
              <a:t>said</a:t>
            </a:r>
            <a:r>
              <a:rPr lang="en-SG" sz="2700" dirty="0" smtClean="0">
                <a:solidFill>
                  <a:schemeClr val="tx1"/>
                </a:solidFill>
              </a:rPr>
              <a:t>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700" dirty="0" smtClean="0">
                <a:solidFill>
                  <a:schemeClr val="tx1"/>
                </a:solidFill>
              </a:rPr>
              <a:t>It helps </a:t>
            </a:r>
            <a:r>
              <a:rPr lang="en-SG" sz="2700" dirty="0">
                <a:solidFill>
                  <a:schemeClr val="tx1"/>
                </a:solidFill>
              </a:rPr>
              <a:t>us to understand communication platforms and how they can be used and manipulated</a:t>
            </a:r>
            <a:r>
              <a:rPr lang="en-SG" sz="2700" dirty="0" smtClean="0">
                <a:solidFill>
                  <a:schemeClr val="tx1"/>
                </a:solidFill>
              </a:rPr>
              <a:t>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700" dirty="0">
                <a:solidFill>
                  <a:schemeClr val="tx1"/>
                </a:solidFill>
              </a:rPr>
              <a:t>Being media literate is part of being an informed </a:t>
            </a:r>
            <a:r>
              <a:rPr lang="en-SG" sz="2700" dirty="0" smtClean="0">
                <a:solidFill>
                  <a:schemeClr val="tx1"/>
                </a:solidFill>
              </a:rPr>
              <a:t>and </a:t>
            </a:r>
            <a:r>
              <a:rPr lang="en-SG" sz="2700" dirty="0">
                <a:solidFill>
                  <a:schemeClr val="tx1"/>
                </a:solidFill>
              </a:rPr>
              <a:t>educated citizen.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endParaRPr lang="en-SG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466" y="318120"/>
            <a:ext cx="8266222" cy="820305"/>
          </a:xfrm>
        </p:spPr>
        <p:txBody>
          <a:bodyPr>
            <a:normAutofit fontScale="90000"/>
          </a:bodyPr>
          <a:lstStyle/>
          <a:p>
            <a:pPr algn="ctr"/>
            <a:r>
              <a:rPr lang="en-SG" b="1" dirty="0"/>
              <a:t>Media Literacy and the Communication Model</a:t>
            </a:r>
            <a:r>
              <a:rPr lang="en-SG" dirty="0"/>
              <a:t/>
            </a:r>
            <a:br>
              <a:rPr lang="en-SG" dirty="0"/>
            </a:br>
            <a:endParaRPr lang="en-SG" dirty="0"/>
          </a:p>
        </p:txBody>
      </p:sp>
      <p:sp>
        <p:nvSpPr>
          <p:cNvPr id="4" name="Oval 3"/>
          <p:cNvSpPr/>
          <p:nvPr/>
        </p:nvSpPr>
        <p:spPr>
          <a:xfrm>
            <a:off x="214313" y="984250"/>
            <a:ext cx="8715375" cy="5143500"/>
          </a:xfrm>
          <a:prstGeom prst="ellipse">
            <a:avLst/>
          </a:prstGeom>
          <a:noFill/>
          <a:ln w="9525" cap="flat" cmpd="sng" algn="ctr">
            <a:solidFill>
              <a:srgbClr val="759AA5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itchFamily="34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4313" y="984250"/>
            <a:ext cx="8715375" cy="5529263"/>
            <a:chOff x="214313" y="984250"/>
            <a:chExt cx="8715375" cy="5529263"/>
          </a:xfrm>
        </p:grpSpPr>
        <p:sp>
          <p:nvSpPr>
            <p:cNvPr id="6" name="Oval 5"/>
            <p:cNvSpPr/>
            <p:nvPr/>
          </p:nvSpPr>
          <p:spPr>
            <a:xfrm>
              <a:off x="214313" y="984250"/>
              <a:ext cx="8715375" cy="5143500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 dirty="0">
                <a:solidFill>
                  <a:srgbClr val="FFFFFF"/>
                </a:solidFill>
                <a:latin typeface="Franklin Gothic Book" pitchFamily="34" charset="0"/>
                <a:cs typeface="Arial" charset="0"/>
              </a:endParaRPr>
            </a:p>
          </p:txBody>
        </p:sp>
        <p:sp>
          <p:nvSpPr>
            <p:cNvPr id="7" name="TextBox 5"/>
            <p:cNvSpPr txBox="1">
              <a:spLocks noChangeArrowheads="1"/>
            </p:cNvSpPr>
            <p:nvPr/>
          </p:nvSpPr>
          <p:spPr bwMode="auto">
            <a:xfrm>
              <a:off x="785813" y="3270250"/>
              <a:ext cx="1204912" cy="46196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400" kern="0" dirty="0" smtClean="0">
                  <a:latin typeface="Lucida Sans Unicode" pitchFamily="34" charset="0"/>
                  <a:ea typeface="+mn-ea"/>
                </a:rPr>
                <a:t>Sender</a:t>
              </a: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4052888" y="2841625"/>
              <a:ext cx="1309687" cy="1323975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GB" altLang="en-US" sz="1600" b="1" dirty="0">
                  <a:latin typeface="Lucida Sans Unicode" pitchFamily="34" charset="0"/>
                  <a:cs typeface="Arial" charset="0"/>
                </a:rPr>
                <a:t>Message</a:t>
              </a:r>
            </a:p>
            <a:p>
              <a:pPr algn="ctr" eaLnBrk="1" hangingPunct="1"/>
              <a:r>
                <a:rPr lang="en-GB" altLang="en-US" sz="1600" b="1" dirty="0">
                  <a:latin typeface="Lucida Sans Unicode" pitchFamily="34" charset="0"/>
                  <a:cs typeface="Arial" charset="0"/>
                </a:rPr>
                <a:t>(with </a:t>
              </a:r>
            </a:p>
            <a:p>
              <a:pPr algn="ctr" eaLnBrk="1" hangingPunct="1"/>
              <a:r>
                <a:rPr lang="en-US" altLang="en-US" sz="1600" b="1" dirty="0">
                  <a:latin typeface="Lucida Sans Unicode" pitchFamily="34" charset="0"/>
                  <a:cs typeface="Arial" charset="0"/>
                </a:rPr>
                <a:t>Embedded </a:t>
              </a:r>
            </a:p>
            <a:p>
              <a:pPr algn="ctr" eaLnBrk="1" hangingPunct="1"/>
              <a:r>
                <a:rPr lang="en-US" altLang="en-US" sz="1600" b="1" dirty="0">
                  <a:latin typeface="Lucida Sans Unicode" pitchFamily="34" charset="0"/>
                  <a:cs typeface="Arial" charset="0"/>
                </a:rPr>
                <a:t>values and </a:t>
              </a:r>
            </a:p>
            <a:p>
              <a:pPr algn="ctr" eaLnBrk="1" hangingPunct="1"/>
              <a:r>
                <a:rPr lang="en-US" altLang="en-US" sz="1600" b="1" dirty="0">
                  <a:latin typeface="Lucida Sans Unicode" pitchFamily="34" charset="0"/>
                  <a:cs typeface="Arial" charset="0"/>
                </a:rPr>
                <a:t>Opinions)</a:t>
              </a:r>
              <a:endParaRPr lang="en-GB" altLang="en-US" sz="1600" b="1" dirty="0">
                <a:latin typeface="Lucida Sans Unicode" pitchFamily="34" charset="0"/>
                <a:cs typeface="Arial" charset="0"/>
              </a:endParaRPr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2462213" y="2698750"/>
              <a:ext cx="1169987" cy="1384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GB" altLang="en-US" sz="1400" b="1" u="sng" dirty="0">
                  <a:solidFill>
                    <a:srgbClr val="FF0000"/>
                  </a:solidFill>
                  <a:latin typeface="Lucida Sans Unicode" pitchFamily="34" charset="0"/>
                  <a:cs typeface="Arial" charset="0"/>
                </a:rPr>
                <a:t>Encode</a:t>
              </a:r>
            </a:p>
            <a:p>
              <a:pPr eaLnBrk="1" hangingPunct="1">
                <a:buFont typeface="Arial" charset="0"/>
                <a:buChar char="•"/>
              </a:pPr>
              <a:r>
                <a:rPr lang="en-GB" altLang="en-US" sz="1400" dirty="0">
                  <a:latin typeface="Lucida Sans Unicode" pitchFamily="34" charset="0"/>
                  <a:cs typeface="Arial" charset="0"/>
                </a:rPr>
                <a:t>text</a:t>
              </a:r>
            </a:p>
            <a:p>
              <a:pPr eaLnBrk="1" hangingPunct="1">
                <a:buFont typeface="Arial" charset="0"/>
                <a:buChar char="•"/>
              </a:pPr>
              <a:r>
                <a:rPr lang="en-US" altLang="en-US" sz="1400" dirty="0">
                  <a:latin typeface="Lucida Sans Unicode" pitchFamily="34" charset="0"/>
                  <a:cs typeface="Arial" charset="0"/>
                </a:rPr>
                <a:t>subtext</a:t>
              </a:r>
            </a:p>
            <a:p>
              <a:pPr eaLnBrk="1" hangingPunct="1">
                <a:buFont typeface="Arial" charset="0"/>
                <a:buChar char="•"/>
              </a:pPr>
              <a:r>
                <a:rPr lang="en-US" altLang="en-US" sz="1400" dirty="0">
                  <a:latin typeface="Lucida Sans Unicode" pitchFamily="34" charset="0"/>
                  <a:cs typeface="Arial" charset="0"/>
                </a:rPr>
                <a:t>persuasive</a:t>
              </a:r>
            </a:p>
            <a:p>
              <a:pPr eaLnBrk="1" hangingPunct="1"/>
              <a:r>
                <a:rPr lang="en-US" altLang="en-US" sz="1400" dirty="0">
                  <a:latin typeface="Lucida Sans Unicode" pitchFamily="34" charset="0"/>
                  <a:cs typeface="Arial" charset="0"/>
                </a:rPr>
                <a:t>  appeals </a:t>
              </a:r>
            </a:p>
            <a:p>
              <a:pPr eaLnBrk="1" hangingPunct="1"/>
              <a:r>
                <a:rPr lang="en-US" altLang="en-US" sz="1400" dirty="0">
                  <a:latin typeface="Lucida Sans Unicode" pitchFamily="34" charset="0"/>
                  <a:cs typeface="Arial" charset="0"/>
                </a:rPr>
                <a:t>  and ploys</a:t>
              </a:r>
              <a:endParaRPr lang="en-GB" altLang="en-US" sz="1400" dirty="0">
                <a:latin typeface="Lucida Sans Unicode" pitchFamily="34" charset="0"/>
                <a:cs typeface="Arial" charset="0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5770563" y="3127375"/>
              <a:ext cx="1439862" cy="73818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u="sng" kern="0" dirty="0" smtClean="0">
                  <a:solidFill>
                    <a:srgbClr val="FF0000"/>
                  </a:solidFill>
                  <a:latin typeface="Lucida Sans Unicode" pitchFamily="34" charset="0"/>
                  <a:ea typeface="+mn-ea"/>
                </a:rPr>
                <a:t>Decode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kern="0" dirty="0" smtClean="0">
                  <a:latin typeface="Lucida Sans Unicode" pitchFamily="34" charset="0"/>
                  <a:ea typeface="+mn-ea"/>
                </a:rPr>
                <a:t>(audience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kern="0" dirty="0" smtClean="0">
                  <a:latin typeface="Lucida Sans Unicode" pitchFamily="34" charset="0"/>
                  <a:ea typeface="+mn-ea"/>
                </a:rPr>
                <a:t>Interpretation)</a:t>
              </a:r>
            </a:p>
          </p:txBody>
        </p:sp>
        <p:sp>
          <p:nvSpPr>
            <p:cNvPr id="11" name="Block Arc 10"/>
            <p:cNvSpPr/>
            <p:nvPr/>
          </p:nvSpPr>
          <p:spPr>
            <a:xfrm>
              <a:off x="1571625" y="1770063"/>
              <a:ext cx="6072188" cy="1785937"/>
            </a:xfrm>
            <a:prstGeom prst="blockArc">
              <a:avLst>
                <a:gd name="adj1" fmla="val 10800000"/>
                <a:gd name="adj2" fmla="val 21473379"/>
                <a:gd name="adj3" fmla="val 2465"/>
              </a:avLst>
            </a:prstGeom>
            <a:solidFill>
              <a:srgbClr val="2DA2BF"/>
            </a:solidFill>
            <a:ln w="55000" cap="flat" cmpd="thickThin" algn="ctr">
              <a:solidFill>
                <a:srgbClr val="2DA2B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kern="0" dirty="0">
                <a:solidFill>
                  <a:sysClr val="windowText" lastClr="000000"/>
                </a:solidFill>
                <a:latin typeface="Lucida Sans Unicode"/>
                <a:ea typeface="+mn-ea"/>
                <a:cs typeface="ＭＳ Ｐゴシック" charset="0"/>
              </a:endParaRPr>
            </a:p>
          </p:txBody>
        </p:sp>
        <p:sp>
          <p:nvSpPr>
            <p:cNvPr id="12" name="Block Arc 11"/>
            <p:cNvSpPr/>
            <p:nvPr/>
          </p:nvSpPr>
          <p:spPr>
            <a:xfrm rot="10800000">
              <a:off x="1214438" y="3698875"/>
              <a:ext cx="6643687" cy="1785938"/>
            </a:xfrm>
            <a:prstGeom prst="blockArc">
              <a:avLst>
                <a:gd name="adj1" fmla="val 10800000"/>
                <a:gd name="adj2" fmla="val 21473379"/>
                <a:gd name="adj3" fmla="val 2465"/>
              </a:avLst>
            </a:prstGeom>
            <a:solidFill>
              <a:srgbClr val="2DA2BF"/>
            </a:solidFill>
            <a:ln w="55000" cap="flat" cmpd="thickThin" algn="ctr">
              <a:solidFill>
                <a:srgbClr val="2DA2B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kern="0" dirty="0">
                <a:solidFill>
                  <a:sysClr val="windowText" lastClr="000000"/>
                </a:solidFill>
                <a:latin typeface="Lucida Sans Unicode"/>
                <a:ea typeface="+mn-ea"/>
                <a:cs typeface="ＭＳ Ｐゴシック" charset="0"/>
              </a:endParaRPr>
            </a:p>
          </p:txBody>
        </p:sp>
        <p:sp>
          <p:nvSpPr>
            <p:cNvPr id="13" name="Isosceles Triangle 25"/>
            <p:cNvSpPr>
              <a:spLocks noChangeArrowheads="1"/>
            </p:cNvSpPr>
            <p:nvPr/>
          </p:nvSpPr>
          <p:spPr bwMode="auto">
            <a:xfrm>
              <a:off x="7643813" y="4341813"/>
              <a:ext cx="357187" cy="285750"/>
            </a:xfrm>
            <a:prstGeom prst="triangle">
              <a:avLst>
                <a:gd name="adj" fmla="val 50000"/>
              </a:avLst>
            </a:prstGeom>
            <a:solidFill>
              <a:srgbClr val="2DA2BF"/>
            </a:solidFill>
            <a:ln w="55000" cmpd="thickThin">
              <a:solidFill>
                <a:srgbClr val="1E768C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 dirty="0">
                <a:solidFill>
                  <a:srgbClr val="FFFFFF"/>
                </a:solidFill>
                <a:latin typeface="Lucida Sans Unicode" pitchFamily="34" charset="0"/>
                <a:cs typeface="Arial" charset="0"/>
              </a:endParaRPr>
            </a:p>
          </p:txBody>
        </p:sp>
        <p:sp>
          <p:nvSpPr>
            <p:cNvPr id="14" name="TextBox 14"/>
            <p:cNvSpPr txBox="1">
              <a:spLocks noChangeArrowheads="1"/>
            </p:cNvSpPr>
            <p:nvPr/>
          </p:nvSpPr>
          <p:spPr bwMode="auto">
            <a:xfrm>
              <a:off x="4008438" y="1270000"/>
              <a:ext cx="9794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GB" altLang="en-US" dirty="0">
                  <a:latin typeface="Lucida Sans Unicode" pitchFamily="34" charset="0"/>
                  <a:cs typeface="Arial" charset="0"/>
                </a:rPr>
                <a:t>Context</a:t>
              </a:r>
            </a:p>
          </p:txBody>
        </p:sp>
        <p:cxnSp>
          <p:nvCxnSpPr>
            <p:cNvPr id="15" name="Straight Connector 27"/>
            <p:cNvCxnSpPr>
              <a:cxnSpLocks noChangeShapeType="1"/>
              <a:stCxn id="7" idx="3"/>
              <a:endCxn id="9" idx="1"/>
            </p:cNvCxnSpPr>
            <p:nvPr/>
          </p:nvCxnSpPr>
          <p:spPr bwMode="auto">
            <a:xfrm flipV="1">
              <a:off x="1990725" y="3390900"/>
              <a:ext cx="471488" cy="109538"/>
            </a:xfrm>
            <a:prstGeom prst="line">
              <a:avLst/>
            </a:prstGeom>
            <a:noFill/>
            <a:ln w="28575">
              <a:solidFill>
                <a:srgbClr val="2DA2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Connector 28"/>
            <p:cNvCxnSpPr>
              <a:cxnSpLocks noChangeShapeType="1"/>
              <a:stCxn id="9" idx="3"/>
              <a:endCxn id="8" idx="1"/>
            </p:cNvCxnSpPr>
            <p:nvPr/>
          </p:nvCxnSpPr>
          <p:spPr bwMode="auto">
            <a:xfrm>
              <a:off x="3632200" y="3390900"/>
              <a:ext cx="420688" cy="112713"/>
            </a:xfrm>
            <a:prstGeom prst="line">
              <a:avLst/>
            </a:prstGeom>
            <a:noFill/>
            <a:ln w="28575">
              <a:solidFill>
                <a:srgbClr val="2DA2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29"/>
            <p:cNvCxnSpPr>
              <a:cxnSpLocks noChangeShapeType="1"/>
              <a:stCxn id="8" idx="3"/>
              <a:endCxn id="10" idx="1"/>
            </p:cNvCxnSpPr>
            <p:nvPr/>
          </p:nvCxnSpPr>
          <p:spPr bwMode="auto">
            <a:xfrm flipV="1">
              <a:off x="5362575" y="3497263"/>
              <a:ext cx="407988" cy="6350"/>
            </a:xfrm>
            <a:prstGeom prst="line">
              <a:avLst/>
            </a:prstGeom>
            <a:noFill/>
            <a:ln w="28575">
              <a:solidFill>
                <a:srgbClr val="2DA2B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30"/>
            <p:cNvCxnSpPr>
              <a:cxnSpLocks noChangeShapeType="1"/>
              <a:stCxn id="10" idx="3"/>
            </p:cNvCxnSpPr>
            <p:nvPr/>
          </p:nvCxnSpPr>
          <p:spPr bwMode="auto">
            <a:xfrm>
              <a:off x="7210425" y="3497263"/>
              <a:ext cx="290513" cy="1587"/>
            </a:xfrm>
            <a:prstGeom prst="straightConnector1">
              <a:avLst/>
            </a:prstGeom>
            <a:noFill/>
            <a:ln w="28575">
              <a:solidFill>
                <a:srgbClr val="2DA2B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TextBox 29"/>
            <p:cNvSpPr txBox="1">
              <a:spLocks noChangeArrowheads="1"/>
            </p:cNvSpPr>
            <p:nvPr/>
          </p:nvSpPr>
          <p:spPr bwMode="auto">
            <a:xfrm rot="14282198">
              <a:off x="973931" y="3577432"/>
              <a:ext cx="492125" cy="10048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000" kern="0" dirty="0" smtClean="0">
                  <a:latin typeface="Lucida Sans Unicode" pitchFamily="34" charset="0"/>
                  <a:ea typeface="+mn-ea"/>
                </a:rPr>
                <a:t>Culture</a:t>
              </a:r>
            </a:p>
          </p:txBody>
        </p:sp>
        <p:sp>
          <p:nvSpPr>
            <p:cNvPr id="20" name="TextBox 31"/>
            <p:cNvSpPr txBox="1">
              <a:spLocks noChangeArrowheads="1"/>
            </p:cNvSpPr>
            <p:nvPr/>
          </p:nvSpPr>
          <p:spPr bwMode="auto">
            <a:xfrm>
              <a:off x="6505575" y="6143625"/>
              <a:ext cx="20907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Lucida Sans Unicode" pitchFamily="34" charset="0"/>
                  <a:cs typeface="Arial" charset="0"/>
                </a:rPr>
                <a:t>What Is Not Stated</a:t>
              </a:r>
              <a:r>
                <a:rPr lang="en-US" altLang="en-US" dirty="0">
                  <a:latin typeface="Lucida Sans Unicode" pitchFamily="34" charset="0"/>
                  <a:cs typeface="Arial" charset="0"/>
                </a:rPr>
                <a:t> </a:t>
              </a:r>
              <a:endParaRPr lang="en-GB" altLang="en-US" dirty="0">
                <a:latin typeface="Lucida Sans Unicode" pitchFamily="34" charset="0"/>
                <a:cs typeface="Arial" charset="0"/>
              </a:endParaRPr>
            </a:p>
          </p:txBody>
        </p:sp>
        <p:sp>
          <p:nvSpPr>
            <p:cNvPr id="21" name="TextBox 6"/>
            <p:cNvSpPr txBox="1">
              <a:spLocks noChangeArrowheads="1"/>
            </p:cNvSpPr>
            <p:nvPr/>
          </p:nvSpPr>
          <p:spPr bwMode="auto">
            <a:xfrm>
              <a:off x="7500938" y="3298825"/>
              <a:ext cx="1198562" cy="40005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GB" altLang="en-US" sz="2000" dirty="0">
                  <a:latin typeface="Lucida Sans Unicode" pitchFamily="34" charset="0"/>
                  <a:cs typeface="Arial" charset="0"/>
                </a:rPr>
                <a:t>Receiver</a:t>
              </a:r>
              <a:endParaRPr lang="en-GB" altLang="en-US" sz="1600" dirty="0">
                <a:latin typeface="Lucida Sans Unicode" pitchFamily="34" charset="0"/>
                <a:cs typeface="Arial" charset="0"/>
              </a:endParaRP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 rot="14282198">
              <a:off x="8062119" y="3590131"/>
              <a:ext cx="492125" cy="9191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GB" altLang="en-US" sz="2000" dirty="0">
                  <a:latin typeface="Lucida Sans Unicode" pitchFamily="34" charset="0"/>
                  <a:cs typeface="Arial" charset="0"/>
                </a:rPr>
                <a:t>Culture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6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291130"/>
            <a:ext cx="7779720" cy="4424785"/>
          </a:xfrm>
        </p:spPr>
        <p:txBody>
          <a:bodyPr/>
          <a:lstStyle/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dirty="0" smtClean="0">
                <a:solidFill>
                  <a:schemeClr val="tx1"/>
                </a:solidFill>
              </a:rPr>
              <a:t>Identify </a:t>
            </a:r>
            <a:r>
              <a:rPr lang="en-SG" dirty="0">
                <a:solidFill>
                  <a:schemeClr val="tx1"/>
                </a:solidFill>
              </a:rPr>
              <a:t>the different types of information graphics (data diagram</a:t>
            </a:r>
            <a:r>
              <a:rPr lang="en-SG" dirty="0" smtClean="0">
                <a:solidFill>
                  <a:schemeClr val="tx1"/>
                </a:solidFill>
              </a:rPr>
              <a:t>).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dirty="0" smtClean="0">
                <a:solidFill>
                  <a:schemeClr val="tx1"/>
                </a:solidFill>
              </a:rPr>
              <a:t>Identify </a:t>
            </a:r>
            <a:r>
              <a:rPr lang="en-SG" dirty="0">
                <a:solidFill>
                  <a:schemeClr val="tx1"/>
                </a:solidFill>
              </a:rPr>
              <a:t>and decode the embedded values and opinions in media </a:t>
            </a:r>
            <a:r>
              <a:rPr lang="en-SG" dirty="0" smtClean="0">
                <a:solidFill>
                  <a:schemeClr val="tx1"/>
                </a:solidFill>
              </a:rPr>
              <a:t>messages.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dirty="0" smtClean="0">
                <a:solidFill>
                  <a:schemeClr val="tx1"/>
                </a:solidFill>
              </a:rPr>
              <a:t>Demonstrate </a:t>
            </a:r>
            <a:r>
              <a:rPr lang="en-SG" dirty="0">
                <a:solidFill>
                  <a:schemeClr val="tx1"/>
                </a:solidFill>
              </a:rPr>
              <a:t>and explain how different infographics can be used to encode an intended media message.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40" y="2207360"/>
            <a:ext cx="7772400" cy="1362075"/>
          </a:xfrm>
        </p:spPr>
        <p:txBody>
          <a:bodyPr>
            <a:normAutofit/>
          </a:bodyPr>
          <a:lstStyle/>
          <a:p>
            <a:r>
              <a:rPr lang="en-SG" dirty="0" smtClean="0"/>
              <a:t>Part 3: </a:t>
            </a:r>
            <a:br>
              <a:rPr lang="en-SG" dirty="0" smtClean="0"/>
            </a:br>
            <a:r>
              <a:rPr lang="en-SG" dirty="0" smtClean="0"/>
              <a:t>infographics + media literacy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997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koh_yann_ling2\Desktop\theres-always-room-for-pie-infographi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680310"/>
            <a:ext cx="8907792" cy="53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1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koh_yann_ling2\Desktop\theres-always-room-for-pie-infographic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5" y="222195"/>
            <a:ext cx="7024430" cy="421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554" y="4403953"/>
            <a:ext cx="8398775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SG" sz="2400" b="1" dirty="0">
                <a:solidFill>
                  <a:srgbClr val="FFFF00"/>
                </a:solidFill>
              </a:rPr>
              <a:t>Text:</a:t>
            </a: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</a:rPr>
              <a:t>The caption “There’s always room for pie.”</a:t>
            </a:r>
          </a:p>
          <a:p>
            <a:pPr lvl="1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schemeClr val="bg1"/>
                </a:solidFill>
              </a:rPr>
              <a:t>The image of slices of pies on a plate.</a:t>
            </a:r>
            <a:endParaRPr lang="en-SG" sz="2000" dirty="0">
              <a:solidFill>
                <a:schemeClr val="bg1"/>
              </a:solidFill>
            </a:endParaRP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schemeClr val="bg1"/>
                </a:solidFill>
              </a:rPr>
              <a:t>A pie chart showing the </a:t>
            </a:r>
            <a:r>
              <a:rPr lang="en-SG" sz="2000" dirty="0">
                <a:solidFill>
                  <a:schemeClr val="bg1"/>
                </a:solidFill>
              </a:rPr>
              <a:t>different pie flavours and the percentage of American’s preferences for the </a:t>
            </a:r>
            <a:r>
              <a:rPr lang="en-SG" sz="2000" dirty="0" smtClean="0">
                <a:solidFill>
                  <a:schemeClr val="bg1"/>
                </a:solidFill>
              </a:rPr>
              <a:t>flavours</a:t>
            </a:r>
            <a:endParaRPr lang="en-SG" sz="2000" dirty="0"/>
          </a:p>
          <a:p>
            <a:pPr lvl="1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schemeClr val="bg1"/>
                </a:solidFill>
              </a:rPr>
              <a:t>The </a:t>
            </a:r>
            <a:r>
              <a:rPr lang="en-SG" sz="2000" dirty="0">
                <a:solidFill>
                  <a:schemeClr val="bg1"/>
                </a:solidFill>
              </a:rPr>
              <a:t>image of </a:t>
            </a:r>
            <a:r>
              <a:rPr lang="en-SG" sz="2000" dirty="0" smtClean="0">
                <a:solidFill>
                  <a:schemeClr val="bg1"/>
                </a:solidFill>
              </a:rPr>
              <a:t>tea, teacups, and a napkin.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koh_yann_ling2\Desktop\theres-always-room-for-pie-infographic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5" y="222195"/>
            <a:ext cx="7024430" cy="421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554" y="4622946"/>
            <a:ext cx="8398775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>
              <a:lnSpc>
                <a:spcPct val="120000"/>
              </a:lnSpc>
            </a:pPr>
            <a:r>
              <a:rPr lang="en-SG" sz="2400" b="1" dirty="0" smtClean="0">
                <a:solidFill>
                  <a:srgbClr val="FFFF00"/>
                </a:solidFill>
              </a:rPr>
              <a:t>Subtext</a:t>
            </a:r>
            <a:r>
              <a:rPr lang="en-SG" sz="2400" b="1" dirty="0">
                <a:solidFill>
                  <a:srgbClr val="FFFF00"/>
                </a:solidFill>
              </a:rPr>
              <a:t>:</a:t>
            </a: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prstClr val="white"/>
                </a:solidFill>
              </a:rPr>
              <a:t>Americans love to eat pie.</a:t>
            </a:r>
            <a:endParaRPr lang="en-SG" sz="2000" dirty="0">
              <a:solidFill>
                <a:prstClr val="white"/>
              </a:solidFill>
            </a:endParaRP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prstClr val="white"/>
                </a:solidFill>
              </a:rPr>
              <a:t>There are many pie flavours found in America.</a:t>
            </a: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prstClr val="white"/>
                </a:solidFill>
              </a:rPr>
              <a:t>Apple and strawberry pies are the most popular in America</a:t>
            </a:r>
            <a:endParaRPr lang="en-SG" sz="2000" dirty="0">
              <a:solidFill>
                <a:prstClr val="black"/>
              </a:solidFill>
            </a:endParaRP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prstClr val="white"/>
                </a:solidFill>
              </a:rPr>
              <a:t>One should drink tea when eating pie.</a:t>
            </a:r>
            <a:endParaRPr lang="en-SG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oh_yann_ling2\Desktop\Introducing-Taiwan-infographic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" y="374900"/>
            <a:ext cx="9054735" cy="57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oh_yann_ling2\Desktop\Introducing-Taiwan-infographic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10" y="225240"/>
            <a:ext cx="6280661" cy="396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3554" y="4039820"/>
            <a:ext cx="870418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SG" sz="2400" b="1" dirty="0">
                <a:solidFill>
                  <a:srgbClr val="FFFF00"/>
                </a:solidFill>
              </a:rPr>
              <a:t>Text:</a:t>
            </a: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schemeClr val="bg1"/>
                </a:solidFill>
              </a:rPr>
              <a:t>The population ratio of China to Taiwan is 59:1</a:t>
            </a: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schemeClr val="bg1"/>
                </a:solidFill>
              </a:rPr>
              <a:t>China has a population of 1,384 million. Taiwan </a:t>
            </a:r>
            <a:r>
              <a:rPr lang="en-SG" sz="2000" dirty="0">
                <a:solidFill>
                  <a:schemeClr val="bg1"/>
                </a:solidFill>
              </a:rPr>
              <a:t>has a population of </a:t>
            </a:r>
            <a:r>
              <a:rPr lang="en-SG" sz="2000" dirty="0" smtClean="0">
                <a:solidFill>
                  <a:schemeClr val="bg1"/>
                </a:solidFill>
              </a:rPr>
              <a:t>23 million.</a:t>
            </a: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schemeClr val="bg1"/>
                </a:solidFill>
              </a:rPr>
              <a:t>The word “population” at the lower right hand corner of the infographic.</a:t>
            </a: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schemeClr val="bg1"/>
                </a:solidFill>
              </a:rPr>
              <a:t>The image of a hand holding a pair of chopsticks, and picking out “food” from the plate.</a:t>
            </a:r>
          </a:p>
          <a:p>
            <a:pPr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 smtClean="0">
                <a:solidFill>
                  <a:schemeClr val="bg1"/>
                </a:solidFill>
              </a:rPr>
              <a:t>The image of a plate with food made up of origami.</a:t>
            </a:r>
            <a:endParaRPr lang="en-SG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5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oh_yann_ling2\Desktop\Introducing-Taiwan-infographic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50" y="225240"/>
            <a:ext cx="6764160" cy="427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3554" y="4403953"/>
            <a:ext cx="8398775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>
              <a:lnSpc>
                <a:spcPct val="120000"/>
              </a:lnSpc>
            </a:pPr>
            <a:r>
              <a:rPr lang="en-SG" sz="2400" b="1" dirty="0" smtClean="0">
                <a:solidFill>
                  <a:srgbClr val="FFFF00"/>
                </a:solidFill>
              </a:rPr>
              <a:t>Subtext</a:t>
            </a:r>
            <a:r>
              <a:rPr lang="en-SG" sz="2400" b="1" dirty="0">
                <a:solidFill>
                  <a:srgbClr val="FFFF00"/>
                </a:solidFill>
              </a:rPr>
              <a:t>:</a:t>
            </a:r>
          </a:p>
          <a:p>
            <a:pPr marL="45085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</a:rPr>
              <a:t>China is </a:t>
            </a:r>
            <a:r>
              <a:rPr lang="en-SG" sz="2000" dirty="0" smtClean="0">
                <a:solidFill>
                  <a:schemeClr val="bg1"/>
                </a:solidFill>
              </a:rPr>
              <a:t>a much larger country than Taiwan.</a:t>
            </a:r>
            <a:endParaRPr lang="en-SG" sz="2000" dirty="0">
              <a:solidFill>
                <a:schemeClr val="bg1"/>
              </a:solidFill>
            </a:endParaRPr>
          </a:p>
          <a:p>
            <a:pPr marL="45085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</a:rPr>
              <a:t>If China’s population is the whole dish, Taiwan’s population is </a:t>
            </a:r>
            <a:r>
              <a:rPr lang="en-SG" sz="2000" dirty="0" smtClean="0">
                <a:solidFill>
                  <a:schemeClr val="bg1"/>
                </a:solidFill>
              </a:rPr>
              <a:t>a </a:t>
            </a:r>
            <a:r>
              <a:rPr lang="en-SG" sz="2000" dirty="0">
                <a:solidFill>
                  <a:schemeClr val="bg1"/>
                </a:solidFill>
              </a:rPr>
              <a:t>small portion of the dish.</a:t>
            </a:r>
          </a:p>
          <a:p>
            <a:pPr marL="45085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bg1"/>
                </a:solidFill>
              </a:rPr>
              <a:t>China and Taiwan shares similar culture (e.g., the use of chopsticks)</a:t>
            </a:r>
          </a:p>
        </p:txBody>
      </p:sp>
    </p:spTree>
    <p:extLst>
      <p:ext uri="{BB962C8B-B14F-4D97-AF65-F5344CB8AC3E}">
        <p14:creationId xmlns:p14="http://schemas.microsoft.com/office/powerpoint/2010/main" val="370624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2207360"/>
            <a:ext cx="4886560" cy="213787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APPLICATION TO THE PROBLEM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38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Data set A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4" y="1600200"/>
            <a:ext cx="701619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Survey </a:t>
            </a:r>
            <a:r>
              <a:rPr lang="en-US" dirty="0" smtClean="0"/>
              <a:t>question (to all): </a:t>
            </a:r>
            <a:r>
              <a:rPr lang="en-US" dirty="0"/>
              <a:t>“</a:t>
            </a:r>
            <a:r>
              <a:rPr lang="en-US" i="1" dirty="0"/>
              <a:t>How do you know if you’ve got a successful date?”</a:t>
            </a:r>
            <a:endParaRPr lang="en-SG" dirty="0"/>
          </a:p>
          <a:p>
            <a:pPr lvl="0"/>
            <a:r>
              <a:rPr lang="en-US" dirty="0"/>
              <a:t>45% indicated ‘having a good conversation’</a:t>
            </a:r>
            <a:endParaRPr lang="en-SG" dirty="0"/>
          </a:p>
          <a:p>
            <a:pPr lvl="0"/>
            <a:r>
              <a:rPr lang="en-US" dirty="0"/>
              <a:t>25% mentioned ‘having lots of laughing’</a:t>
            </a:r>
            <a:endParaRPr lang="en-SG" dirty="0"/>
          </a:p>
          <a:p>
            <a:pPr lvl="0"/>
            <a:r>
              <a:rPr lang="en-US" dirty="0"/>
              <a:t>18% indicated ‘can’t keep your eyes off each other’</a:t>
            </a:r>
            <a:endParaRPr lang="en-SG" dirty="0"/>
          </a:p>
          <a:p>
            <a:pPr lvl="0"/>
            <a:r>
              <a:rPr lang="en-US" dirty="0"/>
              <a:t>7% said ‘physical attraction’</a:t>
            </a:r>
            <a:endParaRPr lang="en-SG" dirty="0"/>
          </a:p>
          <a:p>
            <a:pPr lvl="0"/>
            <a:r>
              <a:rPr lang="en-US" dirty="0"/>
              <a:t>5% mentioned ‘having similar tastes’ 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5447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388" y="1322072"/>
            <a:ext cx="5622547" cy="5467274"/>
            <a:chOff x="18388" y="1322072"/>
            <a:chExt cx="5622547" cy="5467274"/>
          </a:xfrm>
        </p:grpSpPr>
        <p:grpSp>
          <p:nvGrpSpPr>
            <p:cNvPr id="5" name="Group 4"/>
            <p:cNvGrpSpPr/>
            <p:nvPr/>
          </p:nvGrpSpPr>
          <p:grpSpPr>
            <a:xfrm>
              <a:off x="18388" y="1322072"/>
              <a:ext cx="5622547" cy="5467274"/>
              <a:chOff x="76354" y="1291130"/>
              <a:chExt cx="5955494" cy="549738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55451" y="4956050"/>
                <a:ext cx="5790894" cy="1832460"/>
              </a:xfrm>
              <a:prstGeom prst="rect">
                <a:avLst/>
              </a:prstGeom>
              <a:solidFill>
                <a:srgbClr val="BD2A0D"/>
              </a:solidFill>
            </p:spPr>
            <p:txBody>
              <a:bodyPr wrap="square" rtlCol="0">
                <a:spAutoFit/>
              </a:bodyPr>
              <a:lstStyle/>
              <a:p>
                <a:endParaRPr lang="en-SG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214223" y="5043650"/>
                <a:ext cx="3817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b="1" dirty="0" smtClean="0">
                    <a:solidFill>
                      <a:schemeClr val="bg1"/>
                    </a:solidFill>
                    <a:latin typeface="Arial Narrow" panose="020B0606020202030204" pitchFamily="34" charset="0"/>
                    <a:cs typeface="Aharoni" panose="02010803020104030203" pitchFamily="2" charset="-79"/>
                  </a:rPr>
                  <a:t>Perfect Conversations</a:t>
                </a:r>
                <a:endParaRPr lang="en-SG" sz="2800" b="1" dirty="0">
                  <a:solidFill>
                    <a:schemeClr val="bg1"/>
                  </a:solidFill>
                  <a:latin typeface="Arial Narrow" panose="020B0606020202030204" pitchFamily="34" charset="0"/>
                  <a:cs typeface="Aharoni" panose="02010803020104030203" pitchFamily="2" charset="-79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727613" y="5495007"/>
                <a:ext cx="427574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smtClean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Join us for a memorable lunch date this weekend at </a:t>
                </a:r>
                <a:r>
                  <a:rPr lang="en-US" sz="1600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Arial Narrow" panose="020B0606020202030204" pitchFamily="34" charset="0"/>
                  </a:rPr>
                  <a:t>Fort Canning </a:t>
                </a:r>
                <a:r>
                  <a:rPr lang="en-US" sz="1600" dirty="0" smtClean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for some deep, meaningful conversations!</a:t>
                </a:r>
              </a:p>
              <a:p>
                <a:pPr algn="r"/>
                <a:endParaRPr lang="en-US" sz="1400" dirty="0" smtClean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  <a:p>
                <a:pPr algn="r"/>
                <a:r>
                  <a:rPr lang="en-US" sz="1400" dirty="0" smtClean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Scan the QR Code for more information.</a:t>
                </a:r>
              </a:p>
              <a:p>
                <a:pPr algn="r"/>
                <a:endParaRPr lang="en-SG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245" y="5108755"/>
                <a:ext cx="763525" cy="76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6354" y="5959880"/>
                <a:ext cx="19118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Visit </a:t>
                </a:r>
                <a:r>
                  <a:rPr lang="en-US" sz="1400" i="1" dirty="0" smtClean="0">
                    <a:solidFill>
                      <a:schemeClr val="bg1"/>
                    </a:solidFill>
                    <a:latin typeface="Arial Narrow" panose="020B0606020202030204" pitchFamily="34" charset="0"/>
                  </a:rPr>
                  <a:t>www.loveactually.com.sg</a:t>
                </a:r>
                <a:endParaRPr lang="en-SG" sz="1400" i="1" dirty="0">
                  <a:solidFill>
                    <a:schemeClr val="bg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72613" y="6419178"/>
                <a:ext cx="1527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Edwardian Script ITC" panose="030303020407070D0804" pitchFamily="66" charset="0"/>
                  </a:rPr>
                  <a:t>Love Actually</a:t>
                </a:r>
                <a:endParaRPr lang="en-SG" dirty="0">
                  <a:solidFill>
                    <a:schemeClr val="accent6">
                      <a:lumMod val="75000"/>
                    </a:schemeClr>
                  </a:solidFill>
                  <a:latin typeface="Edwardian Script ITC" panose="030303020407070D0804" pitchFamily="66" charset="0"/>
                </a:endParaRPr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451" y="1291130"/>
                <a:ext cx="5790894" cy="3736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0" name="Straight Arrow Connector 9"/>
            <p:cNvCxnSpPr/>
            <p:nvPr/>
          </p:nvCxnSpPr>
          <p:spPr>
            <a:xfrm flipH="1">
              <a:off x="1651261" y="1443835"/>
              <a:ext cx="782869" cy="2876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434130" y="1378446"/>
              <a:ext cx="1068935" cy="38830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89681" y="1531435"/>
              <a:ext cx="3817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Arial Narrow" panose="020B0606020202030204" pitchFamily="34" charset="0"/>
                  <a:cs typeface="Aharoni" panose="02010803020104030203" pitchFamily="2" charset="-79"/>
                </a:rPr>
                <a:t>Perfect Date</a:t>
              </a:r>
              <a:endParaRPr lang="en-SG" sz="2800" b="1" dirty="0">
                <a:solidFill>
                  <a:schemeClr val="bg1"/>
                </a:solidFill>
                <a:latin typeface="Arial Narrow" panose="020B060602020203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2" y="-83215"/>
            <a:ext cx="1776608" cy="116919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Poster 1a</a:t>
            </a:r>
            <a:br>
              <a:rPr lang="en-US" b="1" dirty="0" smtClean="0"/>
            </a:br>
            <a:r>
              <a:rPr lang="en-US" sz="1800" dirty="0" smtClean="0"/>
              <a:t>(Data Set A)</a:t>
            </a:r>
            <a:endParaRPr 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23310" y="69490"/>
            <a:ext cx="4428443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Text (words): </a:t>
            </a:r>
            <a:r>
              <a:rPr lang="en-US" sz="1600" dirty="0" smtClean="0"/>
              <a:t>The slogans</a:t>
            </a:r>
            <a:r>
              <a:rPr lang="en-US" sz="1600" b="1" dirty="0" smtClean="0"/>
              <a:t> “</a:t>
            </a:r>
            <a:r>
              <a:rPr lang="en-US" sz="1600" dirty="0" smtClean="0"/>
              <a:t>Perfect Date” &amp; “Perfect Conversations”</a:t>
            </a:r>
          </a:p>
          <a:p>
            <a:r>
              <a:rPr lang="en-US" sz="1600" b="1" dirty="0" smtClean="0"/>
              <a:t>Subtext</a:t>
            </a:r>
            <a:r>
              <a:rPr lang="en-US" sz="1600" dirty="0" smtClean="0"/>
              <a:t>: The opportunity to start perfect conversations increases the chances to find the perfect valentine!</a:t>
            </a:r>
            <a:endParaRPr lang="en-SG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251755" y="69490"/>
            <a:ext cx="2748690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Text (Image): </a:t>
            </a:r>
            <a:r>
              <a:rPr lang="en-US" sz="1600" dirty="0" smtClean="0"/>
              <a:t>The cupid &amp; target board</a:t>
            </a:r>
          </a:p>
          <a:p>
            <a:r>
              <a:rPr lang="en-US" sz="1600" b="1" dirty="0" smtClean="0"/>
              <a:t>Subtext: </a:t>
            </a:r>
            <a:r>
              <a:rPr lang="en-US" sz="1600" dirty="0" smtClean="0"/>
              <a:t>The cupid creates the perfect match by ‘</a:t>
            </a:r>
            <a:r>
              <a:rPr lang="en-US" sz="1600" dirty="0"/>
              <a:t>hitting the bull’s eye</a:t>
            </a:r>
            <a:r>
              <a:rPr lang="en-US" sz="1600" dirty="0" smtClean="0"/>
              <a:t>’.  (</a:t>
            </a:r>
            <a:r>
              <a:rPr lang="en-SG" sz="1600" dirty="0" smtClean="0"/>
              <a:t>The </a:t>
            </a:r>
            <a:r>
              <a:rPr lang="en-US" sz="1600" dirty="0" smtClean="0"/>
              <a:t>use of the cupid and target board is consistent with the slogans.)</a:t>
            </a:r>
            <a:endParaRPr lang="en-SG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966865" y="940074"/>
            <a:ext cx="4284892" cy="22291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51757" y="1825012"/>
            <a:ext cx="2748688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Infographic </a:t>
            </a:r>
            <a:r>
              <a:rPr lang="en-US" sz="1600" dirty="0" smtClean="0"/>
              <a:t>– The pie chart is appropriately chosen to illustrate the statistics (the many parts of a whole), with the majority (45%) of the people surveyed indicating good dates as having good conversations. 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335525" y="2207360"/>
            <a:ext cx="949430" cy="610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251754" y="3987743"/>
            <a:ext cx="2748691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Persuasion Appeals:</a:t>
            </a:r>
          </a:p>
          <a:p>
            <a:r>
              <a:rPr lang="en-US" sz="1600" dirty="0" smtClean="0"/>
              <a:t>-The use of infographics/statistics increases the </a:t>
            </a:r>
            <a:r>
              <a:rPr lang="en-US" sz="1600" b="1" dirty="0" smtClean="0"/>
              <a:t>logos/logical appeal.</a:t>
            </a:r>
          </a:p>
          <a:p>
            <a:r>
              <a:rPr lang="en-US" sz="1600" dirty="0" smtClean="0"/>
              <a:t>-The cupid evokes feelings of romantic love and enhances the </a:t>
            </a:r>
            <a:r>
              <a:rPr lang="en-US" sz="1600" b="1" dirty="0" smtClean="0"/>
              <a:t>pathos/emotional appeal.</a:t>
            </a:r>
          </a:p>
          <a:p>
            <a:r>
              <a:rPr lang="en-US" sz="1600" dirty="0" smtClean="0"/>
              <a:t>-Websites addresses, company logos increase credibility and strengthens the </a:t>
            </a:r>
            <a:r>
              <a:rPr lang="en-US" sz="1600" b="1" dirty="0" smtClean="0"/>
              <a:t>ethos appeal.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63192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9" grpId="0" animBg="1"/>
      <p:bldP spid="29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r>
              <a:rPr lang="en-US" dirty="0" smtClean="0"/>
              <a:t>Problem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4" y="1291131"/>
            <a:ext cx="8398776" cy="183246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65204984"/>
              </p:ext>
            </p:extLst>
          </p:nvPr>
        </p:nvGraphicFramePr>
        <p:xfrm>
          <a:off x="907080" y="985720"/>
          <a:ext cx="7635250" cy="244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77305866"/>
              </p:ext>
            </p:extLst>
          </p:nvPr>
        </p:nvGraphicFramePr>
        <p:xfrm>
          <a:off x="907080" y="2512770"/>
          <a:ext cx="7635250" cy="244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96376575"/>
              </p:ext>
            </p:extLst>
          </p:nvPr>
        </p:nvGraphicFramePr>
        <p:xfrm>
          <a:off x="3808475" y="4803345"/>
          <a:ext cx="4428445" cy="137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26713" y="5196355"/>
            <a:ext cx="839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Key: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12811" y="2903413"/>
            <a:ext cx="351221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Infographic </a:t>
            </a:r>
            <a:r>
              <a:rPr lang="en-US" sz="1600" dirty="0" smtClean="0"/>
              <a:t>– The pie chart is used appropriately and accurately to illustrate the statistics given.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5527" y="3887115"/>
            <a:ext cx="351221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Persuasion Appeals:</a:t>
            </a:r>
          </a:p>
          <a:p>
            <a:r>
              <a:rPr lang="en-US" sz="1600" dirty="0" smtClean="0"/>
              <a:t>- The use of infographics/statistics increases the </a:t>
            </a:r>
            <a:r>
              <a:rPr lang="en-US" sz="1600" b="1" dirty="0" smtClean="0"/>
              <a:t>logos/logical appeal.</a:t>
            </a:r>
          </a:p>
          <a:p>
            <a:r>
              <a:rPr lang="en-US" sz="1600" dirty="0" smtClean="0"/>
              <a:t>- Websites addresses, company logos increase credibility and strengthens the </a:t>
            </a:r>
            <a:r>
              <a:rPr lang="en-US" sz="1600" b="1" dirty="0" smtClean="0"/>
              <a:t>ethos appeal.</a:t>
            </a:r>
            <a:endParaRPr lang="en-SG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12811" y="1240230"/>
            <a:ext cx="351221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Text: </a:t>
            </a:r>
            <a:r>
              <a:rPr lang="en-US" sz="1600" dirty="0" smtClean="0"/>
              <a:t>“How do you know you’ve got a successful date?” and “Sweet treats for a sweet afternoon”</a:t>
            </a:r>
            <a:endParaRPr lang="en-US" sz="1600" b="1" dirty="0" smtClean="0"/>
          </a:p>
          <a:p>
            <a:r>
              <a:rPr lang="en-US" sz="1600" b="1" dirty="0" smtClean="0"/>
              <a:t>Subtext:  </a:t>
            </a:r>
            <a:r>
              <a:rPr lang="en-US" sz="1600" dirty="0" smtClean="0"/>
              <a:t>“Love is sweet. We will find you find love” (The use of the image is consistent with the text above.)</a:t>
            </a:r>
            <a:endParaRPr lang="en-SG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409877" y="6177690"/>
            <a:ext cx="351221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Credit: </a:t>
            </a:r>
            <a:r>
              <a:rPr lang="en-US" sz="1600" dirty="0" smtClean="0"/>
              <a:t>Poster done by students from G107 AY2016 Semester 1.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12811" y="222195"/>
            <a:ext cx="3489497" cy="92800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Poster 1b</a:t>
            </a:r>
            <a:br>
              <a:rPr lang="en-US" b="1" dirty="0" smtClean="0"/>
            </a:br>
            <a:r>
              <a:rPr lang="en-US" sz="1800" dirty="0" smtClean="0"/>
              <a:t>(Data Set A)</a:t>
            </a:r>
            <a:endParaRPr lang="en-US" sz="1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856" y="-83215"/>
            <a:ext cx="5344675" cy="698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4113885" y="985720"/>
            <a:ext cx="1198926" cy="763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572000" y="3318911"/>
            <a:ext cx="74081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976015" y="4803345"/>
            <a:ext cx="3336796" cy="1666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Data set B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4" y="1600200"/>
            <a:ext cx="701619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Survey question (to </a:t>
            </a:r>
            <a:r>
              <a:rPr lang="en-US" dirty="0" smtClean="0"/>
              <a:t>men</a:t>
            </a:r>
            <a:r>
              <a:rPr lang="en-US" dirty="0"/>
              <a:t>): </a:t>
            </a:r>
            <a:r>
              <a:rPr lang="en-US" i="1" dirty="0"/>
              <a:t>“How long do you spend planning for a date?”</a:t>
            </a:r>
            <a:endParaRPr lang="en-SG" dirty="0"/>
          </a:p>
          <a:p>
            <a:pPr lvl="0"/>
            <a:r>
              <a:rPr lang="en-US" dirty="0"/>
              <a:t>14% indicated 0-30 minutes</a:t>
            </a:r>
            <a:endParaRPr lang="en-SG" dirty="0"/>
          </a:p>
          <a:p>
            <a:pPr lvl="0"/>
            <a:r>
              <a:rPr lang="en-US" dirty="0"/>
              <a:t>48% indicated 31-60 minutes</a:t>
            </a:r>
            <a:endParaRPr lang="en-SG" dirty="0"/>
          </a:p>
          <a:p>
            <a:pPr lvl="0"/>
            <a:r>
              <a:rPr lang="en-US" dirty="0"/>
              <a:t>26% indicated 61-120 minutes</a:t>
            </a:r>
            <a:endParaRPr lang="en-SG" dirty="0"/>
          </a:p>
          <a:p>
            <a:pPr lvl="0"/>
            <a:r>
              <a:rPr lang="en-US" dirty="0"/>
              <a:t>12% indicated more than 120 minutes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75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koh_yann_ling2\Desktop\EC11 - Media Lit &amp; Infograph\My resources\poster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9" y="69490"/>
            <a:ext cx="3406036" cy="679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7985" y="69490"/>
            <a:ext cx="1776608" cy="1169197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Poster 2</a:t>
            </a:r>
            <a:b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(Data Set B)</a:t>
            </a: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5771" y="220006"/>
            <a:ext cx="320680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Text (words): “</a:t>
            </a:r>
            <a:r>
              <a:rPr lang="en-US" sz="1600" dirty="0" smtClean="0"/>
              <a:t>Hey guys, how long do you spend planning a date – leave the planning to us.“</a:t>
            </a:r>
          </a:p>
          <a:p>
            <a:r>
              <a:rPr lang="en-US" sz="1600" b="1" dirty="0" smtClean="0"/>
              <a:t>Subtext</a:t>
            </a:r>
            <a:r>
              <a:rPr lang="en-US" sz="1600" dirty="0" smtClean="0"/>
              <a:t>: Planning for a date can be a tedious chore!  You can leave that to the professionals, while you take care of the more important things - like making sure you look good and meet your dream date!</a:t>
            </a:r>
            <a:endParaRPr lang="en-SG" sz="16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434131" y="909367"/>
            <a:ext cx="1221640" cy="76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3" idx="1"/>
          </p:cNvCxnSpPr>
          <p:nvPr/>
        </p:nvCxnSpPr>
        <p:spPr>
          <a:xfrm flipH="1">
            <a:off x="1976015" y="1374168"/>
            <a:ext cx="1679756" cy="38872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55771" y="2818180"/>
            <a:ext cx="3206804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Infographic </a:t>
            </a:r>
            <a:r>
              <a:rPr lang="en-US" sz="1600" dirty="0" smtClean="0"/>
              <a:t>– The text-based graphic is used appropriately and accurately to illustrate the statistics given.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55771" y="3997210"/>
            <a:ext cx="3206804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Persuasion Appeals:</a:t>
            </a:r>
          </a:p>
          <a:p>
            <a:r>
              <a:rPr lang="en-US" sz="1600" dirty="0" smtClean="0"/>
              <a:t>- The use of infographics/statistics increases the </a:t>
            </a:r>
            <a:r>
              <a:rPr lang="en-US" sz="1600" b="1" dirty="0" smtClean="0"/>
              <a:t>logos/logical appeal.</a:t>
            </a:r>
          </a:p>
          <a:p>
            <a:r>
              <a:rPr lang="en-US" sz="1600" dirty="0" smtClean="0"/>
              <a:t>-Websites addresses, company logos increase credibility and strengthens the </a:t>
            </a:r>
            <a:r>
              <a:rPr lang="en-US" sz="1600" b="1" dirty="0" smtClean="0"/>
              <a:t>ethos appeal.</a:t>
            </a:r>
            <a:endParaRPr lang="en-SG" sz="1600" b="1" dirty="0"/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 flipV="1">
            <a:off x="2586835" y="3343767"/>
            <a:ext cx="1068936" cy="13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194389" y="6129084"/>
            <a:ext cx="3151888" cy="307552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/>
          <p:cNvSpPr txBox="1"/>
          <p:nvPr/>
        </p:nvSpPr>
        <p:spPr>
          <a:xfrm>
            <a:off x="192450" y="6098194"/>
            <a:ext cx="315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schemeClr val="bg1"/>
                </a:solidFill>
              </a:rPr>
              <a:t>COME TO OUR LUNCH EVENT!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5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Data set C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4" y="1600200"/>
            <a:ext cx="701619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Survey question (to women): </a:t>
            </a:r>
            <a:r>
              <a:rPr lang="en-US" i="1" dirty="0"/>
              <a:t>“How do you like to be contacted by a guy you just met?”</a:t>
            </a:r>
            <a:endParaRPr lang="en-SG" dirty="0"/>
          </a:p>
          <a:p>
            <a:pPr lvl="0"/>
            <a:r>
              <a:rPr lang="en-US" dirty="0"/>
              <a:t>18% prefer a call</a:t>
            </a:r>
            <a:endParaRPr lang="en-SG" dirty="0"/>
          </a:p>
          <a:p>
            <a:pPr lvl="0"/>
            <a:r>
              <a:rPr lang="en-US" dirty="0"/>
              <a:t>74% prefer a text to start things off</a:t>
            </a:r>
            <a:endParaRPr lang="en-SG" dirty="0"/>
          </a:p>
          <a:p>
            <a:pPr lvl="0"/>
            <a:r>
              <a:rPr lang="en-US" dirty="0"/>
              <a:t>6% would like to be contacted on Facebook</a:t>
            </a:r>
            <a:endParaRPr lang="en-SG" dirty="0"/>
          </a:p>
          <a:p>
            <a:pPr lvl="0"/>
            <a:r>
              <a:rPr lang="en-US" dirty="0"/>
              <a:t>2% prefer to be contacted through a mutual friend.</a:t>
            </a:r>
            <a:endParaRPr lang="en-SG" dirty="0"/>
          </a:p>
          <a:p>
            <a:pPr lvl="0"/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6165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 2048"/>
          <p:cNvGrpSpPr/>
          <p:nvPr/>
        </p:nvGrpSpPr>
        <p:grpSpPr>
          <a:xfrm>
            <a:off x="1" y="222194"/>
            <a:ext cx="5030114" cy="6635805"/>
            <a:chOff x="1" y="222194"/>
            <a:chExt cx="5030114" cy="6635805"/>
          </a:xfrm>
        </p:grpSpPr>
        <p:sp>
          <p:nvSpPr>
            <p:cNvPr id="5" name="Rectangle 4"/>
            <p:cNvSpPr/>
            <p:nvPr/>
          </p:nvSpPr>
          <p:spPr>
            <a:xfrm>
              <a:off x="1" y="4259870"/>
              <a:ext cx="4571999" cy="25981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sz="1600" dirty="0"/>
            </a:p>
            <a:p>
              <a:pPr algn="ctr"/>
              <a:endParaRPr lang="en-US" sz="1600" dirty="0" smtClean="0"/>
            </a:p>
            <a:p>
              <a:pPr algn="ctr"/>
              <a:endParaRPr lang="en-US" sz="1600" dirty="0"/>
            </a:p>
            <a:p>
              <a:pPr algn="ctr"/>
              <a:endParaRPr lang="en-US" sz="1600" dirty="0" smtClean="0"/>
            </a:p>
            <a:p>
              <a:pPr algn="ctr"/>
              <a:endParaRPr lang="en-US" sz="1600" dirty="0"/>
            </a:p>
            <a:p>
              <a:pPr algn="ctr"/>
              <a:endParaRPr lang="en-US" sz="1600" dirty="0" smtClean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SG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39895" y="222194"/>
              <a:ext cx="4890220" cy="6566316"/>
              <a:chOff x="139895" y="222194"/>
              <a:chExt cx="4890220" cy="656631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39895" y="222194"/>
                <a:ext cx="4890220" cy="65663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79017" y="374900"/>
                <a:ext cx="4415636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>
                    <a:latin typeface="Bradley Hand ITC" panose="03070402050302030203" pitchFamily="66" charset="0"/>
                  </a:rPr>
                  <a:t>Text Me, Maybe?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96260" y="4089542"/>
                <a:ext cx="458114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Join us for a fun-filled afternoon to find out the </a:t>
                </a:r>
              </a:p>
              <a:p>
                <a:pPr algn="ctr"/>
                <a:r>
                  <a:rPr lang="en-SG" b="1" dirty="0" smtClean="0">
                    <a:solidFill>
                      <a:srgbClr val="FF0000"/>
                    </a:solidFill>
                  </a:rPr>
                  <a:t>5 </a:t>
                </a:r>
                <a:r>
                  <a:rPr lang="en-SG" b="1" dirty="0">
                    <a:solidFill>
                      <a:srgbClr val="FF0000"/>
                    </a:solidFill>
                  </a:rPr>
                  <a:t>First </a:t>
                </a:r>
                <a:r>
                  <a:rPr lang="en-SG" b="1" dirty="0" smtClean="0">
                    <a:solidFill>
                      <a:srgbClr val="FF0000"/>
                    </a:solidFill>
                  </a:rPr>
                  <a:t>Dates </a:t>
                </a:r>
                <a:r>
                  <a:rPr lang="en-SG" b="1" dirty="0">
                    <a:solidFill>
                      <a:srgbClr val="FF0000"/>
                    </a:solidFill>
                  </a:rPr>
                  <a:t>Do’s and Don’ts </a:t>
                </a:r>
                <a:r>
                  <a:rPr lang="en-SG" b="1" dirty="0" smtClean="0">
                    <a:solidFill>
                      <a:srgbClr val="FF0000"/>
                    </a:solidFill>
                  </a:rPr>
                  <a:t>for </a:t>
                </a:r>
              </a:p>
              <a:p>
                <a:pPr algn="ctr"/>
                <a:r>
                  <a:rPr lang="en-SG" b="1" dirty="0" smtClean="0">
                    <a:solidFill>
                      <a:srgbClr val="FF0000"/>
                    </a:solidFill>
                  </a:rPr>
                  <a:t>Men &amp; Women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algn="ctr"/>
                <a:endParaRPr lang="en-US" sz="1600" b="1" dirty="0">
                  <a:solidFill>
                    <a:srgbClr val="FF0000"/>
                  </a:solidFill>
                </a:endParaRPr>
              </a:p>
              <a:p>
                <a:pPr algn="ctr"/>
                <a:endParaRPr lang="en-US" b="1" dirty="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8965" y="833015"/>
                <a:ext cx="412303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Most women surveyed prefer </a:t>
                </a:r>
                <a:r>
                  <a:rPr lang="en-SG" sz="1600" dirty="0"/>
                  <a:t>being contacted by a text message for the first date</a:t>
                </a:r>
                <a:r>
                  <a:rPr lang="en-US" sz="1600" dirty="0"/>
                  <a:t>.</a:t>
                </a:r>
              </a:p>
              <a:p>
                <a:endParaRPr lang="en-SG" dirty="0"/>
              </a:p>
            </p:txBody>
          </p:sp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15298993"/>
                  </p:ext>
                </p:extLst>
              </p:nvPr>
            </p:nvGraphicFramePr>
            <p:xfrm>
              <a:off x="224482" y="1323855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3" name="TextBox 22"/>
              <p:cNvSpPr txBox="1"/>
              <p:nvPr/>
            </p:nvSpPr>
            <p:spPr>
              <a:xfrm>
                <a:off x="1365195" y="6419178"/>
                <a:ext cx="2748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Arial Narrow" panose="020B0606020202030204" pitchFamily="34" charset="0"/>
                  </a:rPr>
                  <a:t>Brought to your lovingly by 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Edwardian Script ITC" panose="030303020407070D0804" pitchFamily="66" charset="0"/>
                  </a:rPr>
                  <a:t>Love Actually</a:t>
                </a:r>
                <a:endParaRPr lang="en-SG" dirty="0">
                  <a:solidFill>
                    <a:schemeClr val="accent6">
                      <a:lumMod val="75000"/>
                    </a:schemeClr>
                  </a:solidFill>
                  <a:latin typeface="Edwardian Script ITC" panose="030303020407070D0804" pitchFamily="66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96260" y="6206101"/>
                <a:ext cx="458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Arial Narrow" panose="020B0606020202030204" pitchFamily="34" charset="0"/>
                  </a:rPr>
                  <a:t>For workshop details, visit </a:t>
                </a:r>
                <a:r>
                  <a:rPr lang="en-US" sz="1200" i="1" dirty="0" smtClean="0">
                    <a:latin typeface="Arial Narrow" panose="020B0606020202030204" pitchFamily="34" charset="0"/>
                  </a:rPr>
                  <a:t>www.loveactually.com..sg or scan the QR code.</a:t>
                </a:r>
                <a:endParaRPr lang="en-SG" sz="1200" i="1" dirty="0">
                  <a:latin typeface="Arial Narrow" panose="020B0606020202030204" pitchFamily="34" charset="0"/>
                </a:endParaRPr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1279" y="5072813"/>
                <a:ext cx="1572949" cy="995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374" y="6419178"/>
                <a:ext cx="333821" cy="333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75" name="Picture 3" descr="C:\Users\koh_yann_ling2\Desktop\man-and-woman-on-date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775" y="5056655"/>
              <a:ext cx="1985166" cy="112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5525" y="-83215"/>
            <a:ext cx="3808475" cy="71108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Poster 3a </a:t>
            </a:r>
            <a:r>
              <a:rPr lang="en-US" sz="1800" dirty="0" smtClean="0">
                <a:solidFill>
                  <a:schemeClr val="tx1"/>
                </a:solidFill>
              </a:rPr>
              <a:t>(Data Set C)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5526" y="527605"/>
            <a:ext cx="3512213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Text (words): “</a:t>
            </a:r>
            <a:r>
              <a:rPr lang="en-US" sz="1600" dirty="0" smtClean="0"/>
              <a:t>Text Me, Maybe?”, and “The 5 first Dates Do’s and Don’ts for Men and Women”.</a:t>
            </a:r>
          </a:p>
          <a:p>
            <a:r>
              <a:rPr lang="en-US" sz="1600" b="1" dirty="0" smtClean="0"/>
              <a:t>Subtext</a:t>
            </a:r>
            <a:r>
              <a:rPr lang="en-US" sz="1600" dirty="0" smtClean="0"/>
              <a:t>: Need help to jumpstart your first date? The professionals are here to help you get started. Attend the workshop now!</a:t>
            </a:r>
            <a:endParaRPr lang="en-SG" sz="1600" dirty="0"/>
          </a:p>
        </p:txBody>
      </p:sp>
      <p:cxnSp>
        <p:nvCxnSpPr>
          <p:cNvPr id="6" name="Straight Arrow Connector 5"/>
          <p:cNvCxnSpPr>
            <a:stCxn id="15" idx="1"/>
          </p:cNvCxnSpPr>
          <p:nvPr/>
        </p:nvCxnSpPr>
        <p:spPr>
          <a:xfrm flipH="1" flipV="1">
            <a:off x="3961180" y="667287"/>
            <a:ext cx="1374346" cy="7682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5" idx="1"/>
          </p:cNvCxnSpPr>
          <p:nvPr/>
        </p:nvCxnSpPr>
        <p:spPr>
          <a:xfrm flipH="1">
            <a:off x="3808475" y="1435546"/>
            <a:ext cx="1527051" cy="26551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35525" y="2445298"/>
            <a:ext cx="351221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Infographic </a:t>
            </a:r>
            <a:r>
              <a:rPr lang="en-US" sz="1600" dirty="0" smtClean="0"/>
              <a:t>– The bar chart is used appropriately and accurately to illustrate the statistics given.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5526" y="5108755"/>
            <a:ext cx="351221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Persuasion Appeals:</a:t>
            </a:r>
          </a:p>
          <a:p>
            <a:r>
              <a:rPr lang="en-US" sz="1600" dirty="0" smtClean="0"/>
              <a:t>- The use of infographics/statistics increases the </a:t>
            </a:r>
            <a:r>
              <a:rPr lang="en-US" sz="1600" b="1" dirty="0" smtClean="0"/>
              <a:t>logos/logical appeal.</a:t>
            </a:r>
          </a:p>
          <a:p>
            <a:r>
              <a:rPr lang="en-US" sz="1600" dirty="0" smtClean="0"/>
              <a:t>- Websites addresses, company logos increase credibility and strengthens the </a:t>
            </a:r>
            <a:r>
              <a:rPr lang="en-US" sz="1600" b="1" dirty="0" smtClean="0"/>
              <a:t>ethos appeal.</a:t>
            </a:r>
            <a:endParaRPr lang="en-SG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335525" y="3429000"/>
            <a:ext cx="351221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Text (Image): </a:t>
            </a:r>
            <a:r>
              <a:rPr lang="en-US" sz="1600" dirty="0" smtClean="0"/>
              <a:t>A man and woman smiling and toasting to wine.</a:t>
            </a:r>
          </a:p>
          <a:p>
            <a:r>
              <a:rPr lang="en-US" sz="1600" b="1" dirty="0" smtClean="0"/>
              <a:t>Subtext:  </a:t>
            </a:r>
            <a:r>
              <a:rPr lang="en-US" sz="1600" dirty="0" smtClean="0"/>
              <a:t>The man and woman are feeling happy and enjoying their first date. </a:t>
            </a:r>
            <a:r>
              <a:rPr lang="en-US" sz="1600" b="1" dirty="0" smtClean="0"/>
              <a:t> </a:t>
            </a:r>
            <a:r>
              <a:rPr lang="en-US" sz="1600" dirty="0" smtClean="0"/>
              <a:t>(The use of the image is consistent with the text above.)</a:t>
            </a:r>
            <a:endParaRPr lang="en-SG" sz="1600" dirty="0"/>
          </a:p>
        </p:txBody>
      </p:sp>
      <p:cxnSp>
        <p:nvCxnSpPr>
          <p:cNvPr id="12" name="Straight Arrow Connector 11"/>
          <p:cNvCxnSpPr>
            <a:stCxn id="27" idx="1"/>
          </p:cNvCxnSpPr>
          <p:nvPr/>
        </p:nvCxnSpPr>
        <p:spPr>
          <a:xfrm flipH="1">
            <a:off x="3655771" y="4213830"/>
            <a:ext cx="1679754" cy="8589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2" idx="1"/>
          </p:cNvCxnSpPr>
          <p:nvPr/>
        </p:nvCxnSpPr>
        <p:spPr>
          <a:xfrm flipH="1" flipV="1">
            <a:off x="4794653" y="2860796"/>
            <a:ext cx="54087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22" grpId="0" animBg="1"/>
      <p:bldP spid="25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42" y="0"/>
            <a:ext cx="4849743" cy="687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030115" y="260235"/>
            <a:ext cx="3808475" cy="711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Poster 3b </a:t>
            </a:r>
            <a:r>
              <a:rPr lang="en-US" sz="1800" dirty="0" smtClean="0">
                <a:solidFill>
                  <a:schemeClr val="tx1"/>
                </a:solidFill>
              </a:rPr>
              <a:t>(Data Set C)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2811" y="2826200"/>
            <a:ext cx="351221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Infographic </a:t>
            </a:r>
            <a:r>
              <a:rPr lang="en-US" sz="1600" dirty="0" smtClean="0"/>
              <a:t>– The bar chart is used appropriately and accurately to illustrate the statistics given.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5527" y="3887115"/>
            <a:ext cx="351221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Persuasion Appeals:</a:t>
            </a:r>
          </a:p>
          <a:p>
            <a:r>
              <a:rPr lang="en-US" sz="1600" dirty="0" smtClean="0"/>
              <a:t>- The use of infographics/statistics increases the </a:t>
            </a:r>
            <a:r>
              <a:rPr lang="en-US" sz="1600" b="1" dirty="0" smtClean="0"/>
              <a:t>logos/logical appeal.</a:t>
            </a:r>
          </a:p>
          <a:p>
            <a:r>
              <a:rPr lang="en-US" sz="1600" dirty="0" smtClean="0"/>
              <a:t>- Websites addresses, company logos increase credibility and strengthens the </a:t>
            </a:r>
            <a:r>
              <a:rPr lang="en-US" sz="1600" b="1" dirty="0" smtClean="0"/>
              <a:t>ethos appeal.</a:t>
            </a:r>
            <a:endParaRPr lang="en-SG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12811" y="1240230"/>
            <a:ext cx="3512213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Text: </a:t>
            </a:r>
            <a:r>
              <a:rPr lang="en-US" sz="1600" dirty="0" smtClean="0"/>
              <a:t>“This is how to fall down the rabbit hole with her”</a:t>
            </a:r>
            <a:endParaRPr lang="en-US" sz="1600" b="1" dirty="0" smtClean="0"/>
          </a:p>
          <a:p>
            <a:r>
              <a:rPr lang="en-US" sz="1600" b="1" dirty="0" smtClean="0"/>
              <a:t>Subtext:  “</a:t>
            </a:r>
            <a:r>
              <a:rPr lang="en-US" sz="1600" dirty="0" smtClean="0"/>
              <a:t>Find the perfect one and fall deeply in love with her.” (The use of the image is consistent with the text above.)</a:t>
            </a:r>
            <a:endParaRPr lang="en-SG" sz="1600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2294344" y="2291733"/>
            <a:ext cx="3018467" cy="949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739541" y="1443835"/>
            <a:ext cx="257327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365195" y="4345230"/>
            <a:ext cx="3970332" cy="1679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09877" y="6177690"/>
            <a:ext cx="351221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Credit: </a:t>
            </a:r>
            <a:r>
              <a:rPr lang="en-US" sz="1600" dirty="0" smtClean="0"/>
              <a:t>Poster done by students from G107 AY2016 Semester 1.</a:t>
            </a:r>
          </a:p>
        </p:txBody>
      </p:sp>
    </p:spTree>
    <p:extLst>
      <p:ext uri="{BB962C8B-B14F-4D97-AF65-F5344CB8AC3E}">
        <p14:creationId xmlns:p14="http://schemas.microsoft.com/office/powerpoint/2010/main" val="334901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12811" y="2820710"/>
            <a:ext cx="351221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Infographic </a:t>
            </a:r>
            <a:r>
              <a:rPr lang="en-US" sz="1600" dirty="0" smtClean="0"/>
              <a:t>– The ‘loose’ pie chart is used appropriately and accurately to illustrate the statistics given.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5527" y="3887115"/>
            <a:ext cx="351221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Persuasion Appeals:</a:t>
            </a:r>
          </a:p>
          <a:p>
            <a:r>
              <a:rPr lang="en-US" sz="1600" dirty="0" smtClean="0"/>
              <a:t>- The use of infographics/statistics increases the </a:t>
            </a:r>
            <a:r>
              <a:rPr lang="en-US" sz="1600" b="1" dirty="0" smtClean="0"/>
              <a:t>logos/logical appeal.</a:t>
            </a:r>
          </a:p>
          <a:p>
            <a:r>
              <a:rPr lang="en-US" sz="1600" dirty="0" smtClean="0"/>
              <a:t>- Websites addresses, company logos increase credibility and strengthens the </a:t>
            </a:r>
            <a:r>
              <a:rPr lang="en-US" sz="1600" b="1" dirty="0" smtClean="0"/>
              <a:t>ethos appeal.</a:t>
            </a:r>
            <a:endParaRPr lang="en-SG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12811" y="1240230"/>
            <a:ext cx="3512213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Text: </a:t>
            </a:r>
            <a:r>
              <a:rPr lang="en-US" sz="1600" dirty="0" smtClean="0"/>
              <a:t>“How do you like to be contacted? We will find a perfect match for you”</a:t>
            </a:r>
            <a:endParaRPr lang="en-US" sz="1600" b="1" dirty="0" smtClean="0"/>
          </a:p>
          <a:p>
            <a:r>
              <a:rPr lang="en-US" sz="1600" b="1" dirty="0" smtClean="0"/>
              <a:t>Subtext:  </a:t>
            </a:r>
            <a:r>
              <a:rPr lang="en-US" sz="1600" dirty="0" smtClean="0"/>
              <a:t>“We will help you find love” (The use of the image is consistent with the text above.)</a:t>
            </a:r>
            <a:endParaRPr lang="en-SG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5409877" y="6177690"/>
            <a:ext cx="3512214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Credit: </a:t>
            </a:r>
            <a:r>
              <a:rPr lang="en-US" sz="1600" dirty="0" smtClean="0"/>
              <a:t>Poster done by students from G107 AY2016 Semester 1.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" y="0"/>
            <a:ext cx="4786262" cy="694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030115" y="260235"/>
            <a:ext cx="3808475" cy="711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Poster 3c </a:t>
            </a:r>
            <a:r>
              <a:rPr lang="en-US" sz="1800" dirty="0" smtClean="0">
                <a:solidFill>
                  <a:schemeClr val="tx1"/>
                </a:solidFill>
              </a:rPr>
              <a:t>(Data Set C)</a:t>
            </a:r>
            <a:endParaRPr lang="en-US" sz="1800" b="1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655770" y="1291130"/>
            <a:ext cx="1657041" cy="763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1"/>
          </p:cNvCxnSpPr>
          <p:nvPr/>
        </p:nvCxnSpPr>
        <p:spPr>
          <a:xfrm flipH="1" flipV="1">
            <a:off x="3655770" y="3236208"/>
            <a:ext cx="165704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976015" y="4956050"/>
            <a:ext cx="3336796" cy="916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5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8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Learning</a:t>
            </a:r>
            <a:endParaRPr lang="en-GB" altLang="en-US" dirty="0" smtClean="0">
              <a:solidFill>
                <a:srgbClr val="FF0000"/>
              </a:solidFill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43555" y="1138425"/>
            <a:ext cx="8077200" cy="1524000"/>
          </a:xfrm>
        </p:spPr>
        <p:txBody>
          <a:bodyPr/>
          <a:lstStyle/>
          <a:p>
            <a:pPr marL="40005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Watch the video below to see how infographics can affect the media message.</a:t>
            </a:r>
          </a:p>
        </p:txBody>
      </p:sp>
      <p:pic>
        <p:nvPicPr>
          <p:cNvPr id="2" name="Lrw0Glcmowk?hl=en_US&amp;version=2&amp;rel=0"/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2054655"/>
            <a:ext cx="52578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76016" y="6024985"/>
            <a:ext cx="525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</a:t>
            </a:r>
            <a:r>
              <a:rPr lang="en-SG" sz="1400" dirty="0"/>
              <a:t>The Girl Effect – The Clock is </a:t>
            </a:r>
            <a:r>
              <a:rPr lang="en-SG" sz="1400" dirty="0" smtClean="0"/>
              <a:t>Ticking (</a:t>
            </a:r>
            <a:r>
              <a:rPr lang="en-US" sz="1400" dirty="0" smtClean="0"/>
              <a:t>2011, August 22). Retrieved from VideoInfographics website</a:t>
            </a:r>
            <a:r>
              <a:rPr lang="en-US" sz="1400" dirty="0"/>
              <a:t>, http://www.videoinfographics.com/the-girl-effect-the-clock-is-ticking/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6916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pPr algn="ctr"/>
            <a:r>
              <a:rPr lang="en-US" dirty="0" smtClean="0"/>
              <a:t>CONCEPT DIAGRAM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15436884"/>
              </p:ext>
            </p:extLst>
          </p:nvPr>
        </p:nvGraphicFramePr>
        <p:xfrm>
          <a:off x="1670605" y="129113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39540" y="4650640"/>
            <a:ext cx="4428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Decode + Encode a Media Message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21438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74" y="1138425"/>
            <a:ext cx="7329841" cy="4275739"/>
          </a:xfrm>
        </p:spPr>
        <p:txBody>
          <a:bodyPr>
            <a:normAutofit fontScale="92500" lnSpcReduction="10000"/>
          </a:bodyPr>
          <a:lstStyle/>
          <a:p>
            <a:pPr marL="400050" lvl="1" indent="0">
              <a:buNone/>
            </a:pPr>
            <a:r>
              <a:rPr lang="en-US" sz="2700" b="1" dirty="0" smtClean="0">
                <a:solidFill>
                  <a:schemeClr val="tx1"/>
                </a:solidFill>
              </a:rPr>
              <a:t>Infographics</a:t>
            </a:r>
            <a:endParaRPr lang="en-SG" sz="2700" b="1" dirty="0" smtClean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600" dirty="0" smtClean="0">
                <a:solidFill>
                  <a:schemeClr val="tx1"/>
                </a:solidFill>
              </a:rPr>
              <a:t>George-</a:t>
            </a:r>
            <a:r>
              <a:rPr lang="en-SG" sz="2600" dirty="0" err="1" smtClean="0">
                <a:solidFill>
                  <a:schemeClr val="tx1"/>
                </a:solidFill>
              </a:rPr>
              <a:t>Palilonis</a:t>
            </a:r>
            <a:r>
              <a:rPr lang="en-SG" sz="2600" dirty="0">
                <a:solidFill>
                  <a:schemeClr val="tx1"/>
                </a:solidFill>
              </a:rPr>
              <a:t>, J. (2006). </a:t>
            </a:r>
            <a:r>
              <a:rPr lang="en-SG" sz="2600" i="1" dirty="0">
                <a:solidFill>
                  <a:schemeClr val="tx1"/>
                </a:solidFill>
              </a:rPr>
              <a:t>A Practical Guide to Graphics Reporting </a:t>
            </a:r>
            <a:r>
              <a:rPr lang="en-SG" sz="2600" dirty="0">
                <a:solidFill>
                  <a:schemeClr val="tx1"/>
                </a:solidFill>
              </a:rPr>
              <a:t>(pp. 9-14,125-140). Oxford UK: Focal Press</a:t>
            </a:r>
            <a:r>
              <a:rPr lang="en-SG" sz="2600" dirty="0" smtClean="0">
                <a:solidFill>
                  <a:schemeClr val="tx1"/>
                </a:solidFill>
              </a:rPr>
              <a:t>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600" dirty="0" smtClean="0">
                <a:solidFill>
                  <a:schemeClr val="tx1"/>
                </a:solidFill>
              </a:rPr>
              <a:t>Lipton</a:t>
            </a:r>
            <a:r>
              <a:rPr lang="en-SG" sz="2600" dirty="0">
                <a:solidFill>
                  <a:schemeClr val="tx1"/>
                </a:solidFill>
              </a:rPr>
              <a:t>, R. (2007). </a:t>
            </a:r>
            <a:r>
              <a:rPr lang="en-SG" sz="2600" i="1" dirty="0">
                <a:solidFill>
                  <a:schemeClr val="tx1"/>
                </a:solidFill>
              </a:rPr>
              <a:t>The Practical Guide to Information Design. </a:t>
            </a:r>
            <a:r>
              <a:rPr lang="en-SG" sz="2600" dirty="0">
                <a:solidFill>
                  <a:schemeClr val="tx1"/>
                </a:solidFill>
              </a:rPr>
              <a:t>(pp. 179-191). New Jersey USA: John Wiley &amp; Sons Inc</a:t>
            </a:r>
            <a:r>
              <a:rPr lang="en-SG" sz="2600" dirty="0" smtClean="0">
                <a:solidFill>
                  <a:schemeClr val="tx1"/>
                </a:solidFill>
              </a:rPr>
              <a:t>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600" dirty="0" err="1" smtClean="0">
                <a:solidFill>
                  <a:schemeClr val="tx1"/>
                </a:solidFill>
              </a:rPr>
              <a:t>Slobin</a:t>
            </a:r>
            <a:r>
              <a:rPr lang="en-SG" sz="2600" dirty="0">
                <a:solidFill>
                  <a:schemeClr val="tx1"/>
                </a:solidFill>
              </a:rPr>
              <a:t>, S. (2010, March 25). </a:t>
            </a:r>
            <a:r>
              <a:rPr lang="en-SG" sz="2600" i="1" dirty="0">
                <a:solidFill>
                  <a:schemeClr val="tx1"/>
                </a:solidFill>
              </a:rPr>
              <a:t>The 7 ½ Steps to Successful Infographics. </a:t>
            </a:r>
            <a:r>
              <a:rPr lang="en-SG" sz="2600" dirty="0">
                <a:solidFill>
                  <a:schemeClr val="tx1"/>
                </a:solidFill>
              </a:rPr>
              <a:t>Retrieved from </a:t>
            </a:r>
            <a:r>
              <a:rPr lang="en-SG" sz="26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SG" sz="2600" dirty="0" smtClean="0">
                <a:solidFill>
                  <a:schemeClr val="tx1"/>
                </a:solidFill>
                <a:hlinkClick r:id="rId3"/>
              </a:rPr>
              <a:t>visitmix.com/Articles/seven-and-a-half-steps-to-successful-infographics</a:t>
            </a:r>
            <a:r>
              <a:rPr lang="en-SG" sz="2600" dirty="0" smtClean="0">
                <a:solidFill>
                  <a:schemeClr val="tx1"/>
                </a:solidFill>
              </a:rPr>
              <a:t>   </a:t>
            </a:r>
            <a:endParaRPr lang="en-SG" sz="2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40" y="2207360"/>
            <a:ext cx="7772400" cy="1362075"/>
          </a:xfrm>
        </p:spPr>
        <p:txBody>
          <a:bodyPr/>
          <a:lstStyle/>
          <a:p>
            <a:r>
              <a:rPr lang="en-SG" dirty="0" smtClean="0"/>
              <a:t>Part 1: Information graphics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280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74" y="1138425"/>
            <a:ext cx="7329841" cy="4428445"/>
          </a:xfrm>
        </p:spPr>
        <p:txBody>
          <a:bodyPr>
            <a:normAutofit fontScale="85000" lnSpcReduction="10000"/>
          </a:bodyPr>
          <a:lstStyle/>
          <a:p>
            <a:pPr marL="400050" lvl="1" indent="0">
              <a:buNone/>
            </a:pPr>
            <a:r>
              <a:rPr lang="en-US" sz="2700" b="1" dirty="0" smtClean="0">
                <a:solidFill>
                  <a:schemeClr val="tx1"/>
                </a:solidFill>
              </a:rPr>
              <a:t>Media Literacy</a:t>
            </a:r>
            <a:endParaRPr lang="en-SG" sz="2700" b="1" dirty="0" smtClean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700" i="1" dirty="0">
                <a:solidFill>
                  <a:schemeClr val="tx1"/>
                </a:solidFill>
              </a:rPr>
              <a:t>An Introduction to Media Literacy. </a:t>
            </a:r>
            <a:r>
              <a:rPr lang="en-SG" sz="2700" dirty="0">
                <a:solidFill>
                  <a:schemeClr val="tx1"/>
                </a:solidFill>
              </a:rPr>
              <a:t>(</a:t>
            </a:r>
            <a:r>
              <a:rPr lang="en-SG" sz="2700" dirty="0" err="1">
                <a:solidFill>
                  <a:schemeClr val="tx1"/>
                </a:solidFill>
              </a:rPr>
              <a:t>n.d.</a:t>
            </a:r>
            <a:r>
              <a:rPr lang="en-SG" sz="2700" dirty="0">
                <a:solidFill>
                  <a:schemeClr val="tx1"/>
                </a:solidFill>
              </a:rPr>
              <a:t>). Retrieved </a:t>
            </a:r>
            <a:r>
              <a:rPr lang="en-SG" sz="2700" dirty="0">
                <a:solidFill>
                  <a:schemeClr val="tx1"/>
                </a:solidFill>
              </a:rPr>
              <a:t>December 31, 2017 from </a:t>
            </a:r>
            <a:r>
              <a:rPr lang="en-SG" sz="2700" dirty="0">
                <a:solidFill>
                  <a:schemeClr val="tx1"/>
                </a:solidFill>
              </a:rPr>
              <a:t>Media Literacy Project website, </a:t>
            </a:r>
            <a:r>
              <a:rPr lang="en-SG" sz="2700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SG" sz="2700" dirty="0" smtClean="0">
                <a:solidFill>
                  <a:schemeClr val="tx1"/>
                </a:solidFill>
                <a:hlinkClick r:id="rId2"/>
              </a:rPr>
              <a:t>medialiteracyproject.org/</a:t>
            </a:r>
            <a:r>
              <a:rPr lang="en-SG" sz="2700" dirty="0" smtClean="0">
                <a:solidFill>
                  <a:schemeClr val="tx1"/>
                </a:solidFill>
              </a:rPr>
              <a:t> </a:t>
            </a:r>
            <a:endParaRPr lang="en-SG" sz="2700" dirty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700" i="1" dirty="0">
                <a:solidFill>
                  <a:schemeClr val="tx1"/>
                </a:solidFill>
              </a:rPr>
              <a:t>Media Literacy Fundamentals </a:t>
            </a:r>
            <a:r>
              <a:rPr lang="en-SG" sz="2700" dirty="0">
                <a:solidFill>
                  <a:schemeClr val="tx1"/>
                </a:solidFill>
              </a:rPr>
              <a:t>(</a:t>
            </a:r>
            <a:r>
              <a:rPr lang="en-SG" sz="2700" dirty="0" err="1">
                <a:solidFill>
                  <a:schemeClr val="tx1"/>
                </a:solidFill>
              </a:rPr>
              <a:t>n.d.</a:t>
            </a:r>
            <a:r>
              <a:rPr lang="en-SG" sz="2700" dirty="0">
                <a:solidFill>
                  <a:schemeClr val="tx1"/>
                </a:solidFill>
              </a:rPr>
              <a:t>). Retrieved </a:t>
            </a:r>
            <a:r>
              <a:rPr lang="en-SG" sz="2700" dirty="0">
                <a:solidFill>
                  <a:schemeClr val="tx1"/>
                </a:solidFill>
              </a:rPr>
              <a:t>December 31, 2017 from </a:t>
            </a:r>
            <a:r>
              <a:rPr lang="en-SG" sz="2700" dirty="0">
                <a:solidFill>
                  <a:schemeClr val="tx1"/>
                </a:solidFill>
              </a:rPr>
              <a:t>Media Smarts -Canada’s Centre for Digital and Media Literacy website, </a:t>
            </a:r>
            <a:r>
              <a:rPr lang="en-SG" sz="2700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SG" sz="2700" dirty="0" smtClean="0">
                <a:solidFill>
                  <a:schemeClr val="tx1"/>
                </a:solidFill>
                <a:hlinkClick r:id="rId3"/>
              </a:rPr>
              <a:t>mediasmarts.ca/digital-media-literacy-fundamentals/media-literacy-fundamentals</a:t>
            </a:r>
            <a:r>
              <a:rPr lang="en-SG" sz="2700" dirty="0" smtClean="0">
                <a:solidFill>
                  <a:schemeClr val="tx1"/>
                </a:solidFill>
              </a:rPr>
              <a:t> 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700" i="1" dirty="0" smtClean="0">
                <a:solidFill>
                  <a:schemeClr val="tx1"/>
                </a:solidFill>
              </a:rPr>
              <a:t>Media </a:t>
            </a:r>
            <a:r>
              <a:rPr lang="en-SG" sz="2700" i="1" dirty="0">
                <a:solidFill>
                  <a:schemeClr val="tx1"/>
                </a:solidFill>
              </a:rPr>
              <a:t>and Digital Literacy. </a:t>
            </a:r>
            <a:r>
              <a:rPr lang="en-SG" sz="2700" dirty="0">
                <a:solidFill>
                  <a:schemeClr val="tx1"/>
                </a:solidFill>
              </a:rPr>
              <a:t>(</a:t>
            </a:r>
            <a:r>
              <a:rPr lang="en-SG" sz="2700" dirty="0" err="1">
                <a:solidFill>
                  <a:schemeClr val="tx1"/>
                </a:solidFill>
              </a:rPr>
              <a:t>n.d.</a:t>
            </a:r>
            <a:r>
              <a:rPr lang="en-SG" sz="2700" dirty="0">
                <a:solidFill>
                  <a:schemeClr val="tx1"/>
                </a:solidFill>
              </a:rPr>
              <a:t>). Retrieved </a:t>
            </a:r>
            <a:r>
              <a:rPr lang="en-SG" sz="2700" dirty="0" smtClean="0">
                <a:solidFill>
                  <a:schemeClr val="tx1"/>
                </a:solidFill>
              </a:rPr>
              <a:t>December 31, 2017 </a:t>
            </a:r>
            <a:r>
              <a:rPr lang="en-SG" sz="2700" dirty="0">
                <a:solidFill>
                  <a:schemeClr val="tx1"/>
                </a:solidFill>
              </a:rPr>
              <a:t>from Media Literacy Council website, </a:t>
            </a:r>
            <a:r>
              <a:rPr lang="en-SG" sz="2700" dirty="0">
                <a:solidFill>
                  <a:schemeClr val="tx1"/>
                </a:solidFill>
                <a:hlinkClick r:id="rId4"/>
              </a:rPr>
              <a:t>http://www.medialiteracycouncil.sg/media-and-internet/Pages/media-and-digital-literacy.aspx</a:t>
            </a:r>
            <a:r>
              <a:rPr lang="en-SG" sz="2700" dirty="0">
                <a:solidFill>
                  <a:schemeClr val="tx1"/>
                </a:solidFill>
              </a:rPr>
              <a:t> </a:t>
            </a:r>
            <a:endParaRPr lang="en-SG" sz="27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74638"/>
            <a:ext cx="7779720" cy="1016492"/>
          </a:xfrm>
        </p:spPr>
        <p:txBody>
          <a:bodyPr/>
          <a:lstStyle/>
          <a:p>
            <a:r>
              <a:rPr lang="en-US" dirty="0" smtClean="0"/>
              <a:t>What are Information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291130"/>
            <a:ext cx="7779720" cy="4424785"/>
          </a:xfrm>
        </p:spPr>
        <p:txBody>
          <a:bodyPr/>
          <a:lstStyle/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Also known as infographics</a:t>
            </a:r>
            <a:endParaRPr lang="en-SG" dirty="0" smtClean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It is </a:t>
            </a:r>
            <a:r>
              <a:rPr lang="en-SG" dirty="0" smtClean="0">
                <a:solidFill>
                  <a:schemeClr val="tx1"/>
                </a:solidFill>
              </a:rPr>
              <a:t>any </a:t>
            </a:r>
            <a:r>
              <a:rPr lang="en-SG" dirty="0">
                <a:solidFill>
                  <a:schemeClr val="tx1"/>
                </a:solidFill>
              </a:rPr>
              <a:t>graphic that clarifies and/or explains.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This includes </a:t>
            </a:r>
            <a:r>
              <a:rPr lang="en-US" b="1" dirty="0" smtClean="0">
                <a:solidFill>
                  <a:schemeClr val="tx1"/>
                </a:solidFill>
              </a:rPr>
              <a:t>data diagrams </a:t>
            </a:r>
            <a:r>
              <a:rPr lang="en-SG" dirty="0" smtClean="0">
                <a:solidFill>
                  <a:schemeClr val="tx1"/>
                </a:solidFill>
              </a:rPr>
              <a:t>(</a:t>
            </a:r>
            <a:r>
              <a:rPr lang="en-SG" dirty="0">
                <a:solidFill>
                  <a:schemeClr val="tx1"/>
                </a:solidFill>
              </a:rPr>
              <a:t>e.g. bar charts, pie charts, </a:t>
            </a:r>
            <a:r>
              <a:rPr lang="en-SG" dirty="0" smtClean="0">
                <a:solidFill>
                  <a:schemeClr val="tx1"/>
                </a:solidFill>
              </a:rPr>
              <a:t>fever charts, </a:t>
            </a:r>
            <a:r>
              <a:rPr lang="en-SG" dirty="0">
                <a:solidFill>
                  <a:schemeClr val="tx1"/>
                </a:solidFill>
              </a:rPr>
              <a:t>etc</a:t>
            </a:r>
            <a:r>
              <a:rPr lang="en-SG" dirty="0" smtClean="0">
                <a:solidFill>
                  <a:schemeClr val="tx1"/>
                </a:solidFill>
              </a:rPr>
              <a:t>.) and </a:t>
            </a:r>
            <a:r>
              <a:rPr lang="en-SG" b="1" dirty="0" smtClean="0">
                <a:solidFill>
                  <a:schemeClr val="tx1"/>
                </a:solidFill>
              </a:rPr>
              <a:t>text-based graphics</a:t>
            </a:r>
            <a:r>
              <a:rPr lang="en-SG" dirty="0" smtClean="0">
                <a:solidFill>
                  <a:schemeClr val="tx1"/>
                </a:solidFill>
              </a:rPr>
              <a:t> (</a:t>
            </a:r>
            <a:r>
              <a:rPr lang="en-SG" dirty="0">
                <a:solidFill>
                  <a:schemeClr val="tx1"/>
                </a:solidFill>
              </a:rPr>
              <a:t>e.g. </a:t>
            </a:r>
            <a:r>
              <a:rPr lang="en-SG" dirty="0" smtClean="0">
                <a:solidFill>
                  <a:schemeClr val="tx1"/>
                </a:solidFill>
              </a:rPr>
              <a:t>tables, </a:t>
            </a:r>
            <a:r>
              <a:rPr lang="en-SG" dirty="0">
                <a:solidFill>
                  <a:schemeClr val="tx1"/>
                </a:solidFill>
              </a:rPr>
              <a:t>time-lines, etc.)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4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-4575"/>
            <a:ext cx="6710784" cy="1143000"/>
          </a:xfrm>
        </p:spPr>
        <p:txBody>
          <a:bodyPr/>
          <a:lstStyle/>
          <a:p>
            <a:r>
              <a:rPr lang="en-US" dirty="0"/>
              <a:t>Basic Data Diagrams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31545" y="1063903"/>
            <a:ext cx="7016195" cy="2212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itchFamily="34" charset="0"/>
              <a:buNone/>
            </a:pPr>
            <a:r>
              <a:rPr lang="en-SG" sz="2400" b="1" dirty="0" smtClean="0">
                <a:solidFill>
                  <a:prstClr val="black"/>
                </a:solidFill>
              </a:rPr>
              <a:t>BAR CHART</a:t>
            </a:r>
            <a:endParaRPr lang="en-SG" sz="2400" b="1" dirty="0">
              <a:solidFill>
                <a:prstClr val="black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dirty="0" smtClean="0">
                <a:solidFill>
                  <a:prstClr val="black"/>
                </a:solidFill>
              </a:rPr>
              <a:t>Are </a:t>
            </a:r>
            <a:r>
              <a:rPr lang="en-SG" sz="2400" dirty="0">
                <a:solidFill>
                  <a:prstClr val="black"/>
                </a:solidFill>
              </a:rPr>
              <a:t>used to compare data using rectangular like bars to represent amounts within a data set.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solidFill>
                  <a:prstClr val="black"/>
                </a:solidFill>
              </a:rPr>
              <a:t>These types of charts </a:t>
            </a:r>
            <a:r>
              <a:rPr lang="en-SG" sz="2400" b="1" dirty="0">
                <a:solidFill>
                  <a:prstClr val="black"/>
                </a:solidFill>
              </a:rPr>
              <a:t>make comparisons </a:t>
            </a:r>
            <a:r>
              <a:rPr lang="en-SG" sz="2400" dirty="0">
                <a:solidFill>
                  <a:prstClr val="black"/>
                </a:solidFill>
              </a:rPr>
              <a:t>between different variables easy to see.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894" y="3581705"/>
            <a:ext cx="5955495" cy="253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90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-4575"/>
            <a:ext cx="6710784" cy="1143000"/>
          </a:xfrm>
        </p:spPr>
        <p:txBody>
          <a:bodyPr/>
          <a:lstStyle/>
          <a:p>
            <a:r>
              <a:rPr lang="en-US" dirty="0"/>
              <a:t>Basic Data Diagrams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540" y="2966398"/>
            <a:ext cx="4275740" cy="32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831545" y="1063903"/>
            <a:ext cx="7779720" cy="2212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en-SG" sz="2400" b="1" dirty="0">
                <a:solidFill>
                  <a:schemeClr val="tx1"/>
                </a:solidFill>
              </a:rPr>
              <a:t>PIE </a:t>
            </a:r>
            <a:r>
              <a:rPr lang="en-SG" sz="2400" b="1" dirty="0" smtClean="0">
                <a:solidFill>
                  <a:schemeClr val="tx1"/>
                </a:solidFill>
              </a:rPr>
              <a:t>CHART</a:t>
            </a:r>
            <a:endParaRPr lang="en-SG" sz="2400" b="1" dirty="0">
              <a:solidFill>
                <a:schemeClr val="tx1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solidFill>
                  <a:schemeClr val="tx1"/>
                </a:solidFill>
              </a:rPr>
              <a:t>Used to represent different </a:t>
            </a:r>
            <a:r>
              <a:rPr lang="en-SG" sz="2400" b="1" dirty="0">
                <a:solidFill>
                  <a:schemeClr val="tx1"/>
                </a:solidFill>
              </a:rPr>
              <a:t>parts of a whole</a:t>
            </a:r>
            <a:r>
              <a:rPr lang="en-SG" sz="2400" dirty="0">
                <a:solidFill>
                  <a:schemeClr val="tx1"/>
                </a:solidFill>
              </a:rPr>
              <a:t>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solidFill>
                  <a:schemeClr val="tx1"/>
                </a:solidFill>
              </a:rPr>
              <a:t>Should be presented in percentages adding up to </a:t>
            </a:r>
            <a:r>
              <a:rPr lang="en-SG" sz="2400" b="1" dirty="0">
                <a:solidFill>
                  <a:schemeClr val="tx1"/>
                </a:solidFill>
              </a:rPr>
              <a:t>100%.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-4575"/>
            <a:ext cx="6710784" cy="1143000"/>
          </a:xfrm>
        </p:spPr>
        <p:txBody>
          <a:bodyPr/>
          <a:lstStyle/>
          <a:p>
            <a:r>
              <a:rPr lang="en-US" dirty="0"/>
              <a:t>Basic Data Diagrams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31545" y="1063903"/>
            <a:ext cx="7016195" cy="22123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itchFamily="34" charset="0"/>
              <a:buNone/>
            </a:pPr>
            <a:r>
              <a:rPr lang="en-SG" sz="2400" b="1" dirty="0" smtClean="0">
                <a:solidFill>
                  <a:prstClr val="black"/>
                </a:solidFill>
              </a:rPr>
              <a:t>FEVER CHART (LINE GRAPH)</a:t>
            </a:r>
            <a:endParaRPr lang="en-SG" sz="2400" b="1" dirty="0">
              <a:solidFill>
                <a:prstClr val="black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solidFill>
                  <a:prstClr val="black"/>
                </a:solidFill>
              </a:rPr>
              <a:t>Compare two related variables, plotted along an x and a y-axis.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solidFill>
                  <a:prstClr val="black"/>
                </a:solidFill>
              </a:rPr>
              <a:t>Great for showing specific values of data, especially when the nature of one variable is directly related to another.</a:t>
            </a: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solidFill>
                  <a:prstClr val="black"/>
                </a:solidFill>
              </a:rPr>
              <a:t>Example: </a:t>
            </a:r>
            <a:r>
              <a:rPr lang="en-SG" sz="2400" b="1" dirty="0">
                <a:solidFill>
                  <a:prstClr val="black"/>
                </a:solidFill>
              </a:rPr>
              <a:t>showing trends / changes over time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2" name="Objec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9989695"/>
              </p:ext>
            </p:extLst>
          </p:nvPr>
        </p:nvGraphicFramePr>
        <p:xfrm>
          <a:off x="1259490" y="3581705"/>
          <a:ext cx="7588250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Chart" r:id="rId5" imgW="7648505" imgH="2724170" progId="Excel.Chart.8">
                  <p:embed/>
                </p:oleObj>
              </mc:Choice>
              <mc:Fallback>
                <p:oleObj name="Chart" r:id="rId5" imgW="7648505" imgH="2724170" progId="Excel.Chart.8">
                  <p:embed/>
                  <p:pic>
                    <p:nvPicPr>
                      <p:cNvPr id="0" name="Char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490" y="3581705"/>
                        <a:ext cx="7588250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68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20" y="-4575"/>
            <a:ext cx="6710784" cy="1143000"/>
          </a:xfrm>
        </p:spPr>
        <p:txBody>
          <a:bodyPr/>
          <a:lstStyle/>
          <a:p>
            <a:r>
              <a:rPr lang="en-US" dirty="0" smtClean="0"/>
              <a:t>Text-based Graphic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31545" y="1063902"/>
            <a:ext cx="7016195" cy="16015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6BA42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itchFamily="34" charset="0"/>
              <a:buNone/>
            </a:pPr>
            <a:r>
              <a:rPr lang="en-SG" sz="2400" b="1" dirty="0" smtClean="0">
                <a:solidFill>
                  <a:prstClr val="black"/>
                </a:solidFill>
              </a:rPr>
              <a:t>TABLES</a:t>
            </a:r>
            <a:endParaRPr lang="en-SG" sz="2400" b="1" dirty="0">
              <a:solidFill>
                <a:prstClr val="black"/>
              </a:solidFill>
            </a:endParaRPr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dirty="0">
                <a:solidFill>
                  <a:prstClr val="black"/>
                </a:solidFill>
              </a:rPr>
              <a:t>Helps to </a:t>
            </a:r>
            <a:r>
              <a:rPr lang="en-SG" sz="2400" b="1" dirty="0">
                <a:solidFill>
                  <a:prstClr val="black"/>
                </a:solidFill>
              </a:rPr>
              <a:t>categorise</a:t>
            </a:r>
            <a:r>
              <a:rPr lang="en-SG" sz="2400" dirty="0">
                <a:solidFill>
                  <a:prstClr val="black"/>
                </a:solidFill>
              </a:rPr>
              <a:t> </a:t>
            </a:r>
            <a:r>
              <a:rPr lang="en-SG" sz="2400" dirty="0" smtClean="0">
                <a:solidFill>
                  <a:prstClr val="black"/>
                </a:solidFill>
              </a:rPr>
              <a:t>data and structure information </a:t>
            </a:r>
            <a:r>
              <a:rPr lang="en-SG" sz="2400" b="1" dirty="0" smtClean="0">
                <a:solidFill>
                  <a:prstClr val="black"/>
                </a:solidFill>
              </a:rPr>
              <a:t>visually</a:t>
            </a:r>
            <a:r>
              <a:rPr lang="en-SG" sz="2400" dirty="0" smtClean="0">
                <a:solidFill>
                  <a:prstClr val="black"/>
                </a:solidFill>
              </a:rPr>
              <a:t>.</a:t>
            </a:r>
            <a:endParaRPr lang="en-US" sz="2400" dirty="0"/>
          </a:p>
          <a:p>
            <a:pPr marL="857250" lvl="1" indent="-457200">
              <a:buFont typeface="Wingdings" panose="05000000000000000000" pitchFamily="2" charset="2"/>
              <a:buChar char="§"/>
            </a:pPr>
            <a:r>
              <a:rPr lang="en-SG" sz="2400" b="1" dirty="0" smtClean="0">
                <a:solidFill>
                  <a:prstClr val="black"/>
                </a:solidFill>
              </a:rPr>
              <a:t>Compare </a:t>
            </a:r>
            <a:r>
              <a:rPr lang="en-SG" sz="2400" dirty="0" smtClean="0">
                <a:solidFill>
                  <a:prstClr val="black"/>
                </a:solidFill>
              </a:rPr>
              <a:t>two or more components 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693" y="2970885"/>
            <a:ext cx="6193897" cy="31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5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27B65A94745B4F9C910ACDFF766187" ma:contentTypeVersion="0" ma:contentTypeDescription="Create a new document." ma:contentTypeScope="" ma:versionID="aea1fd61814c3c35d3dabe7d14d6740f">
  <xsd:schema xmlns:xsd="http://www.w3.org/2001/XMLSchema" xmlns:xs="http://www.w3.org/2001/XMLSchema" xmlns:p="http://schemas.microsoft.com/office/2006/metadata/properties" xmlns:ns2="feb507e9-9b7b-4a59-9a18-e184414ef729" targetNamespace="http://schemas.microsoft.com/office/2006/metadata/properties" ma:root="true" ma:fieldsID="35d25cf2a2d265580543d97a6d35b874" ns2:_="">
    <xsd:import namespace="feb507e9-9b7b-4a59-9a18-e184414ef72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b507e9-9b7b-4a59-9a18-e184414ef72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feb507e9-9b7b-4a59-9a18-e184414ef729">2Y6R4PS4TSPX-1780991816-84</_dlc_DocId>
    <_dlc_DocIdUrl xmlns="feb507e9-9b7b-4a59-9a18-e184414ef729">
      <Url>https://rp-sp.rp.edu.sg/sites/LCMS_2017-2-G107-1/_layouts/15/DocIdRedir.aspx?ID=2Y6R4PS4TSPX-1780991816-84</Url>
      <Description>2Y6R4PS4TSPX-1780991816-84</Description>
    </_dlc_DocIdUrl>
  </documentManagement>
</p:properties>
</file>

<file path=customXml/itemProps1.xml><?xml version="1.0" encoding="utf-8"?>
<ds:datastoreItem xmlns:ds="http://schemas.openxmlformats.org/officeDocument/2006/customXml" ds:itemID="{8EA9122D-DB15-41B9-850F-B0E0B6AB34E2}"/>
</file>

<file path=customXml/itemProps2.xml><?xml version="1.0" encoding="utf-8"?>
<ds:datastoreItem xmlns:ds="http://schemas.openxmlformats.org/officeDocument/2006/customXml" ds:itemID="{EA224384-696A-4706-8492-41EF8CEF30FE}"/>
</file>

<file path=customXml/itemProps3.xml><?xml version="1.0" encoding="utf-8"?>
<ds:datastoreItem xmlns:ds="http://schemas.openxmlformats.org/officeDocument/2006/customXml" ds:itemID="{D90CFC50-B055-40F1-8607-A2E21878E6BE}"/>
</file>

<file path=customXml/itemProps4.xml><?xml version="1.0" encoding="utf-8"?>
<ds:datastoreItem xmlns:ds="http://schemas.openxmlformats.org/officeDocument/2006/customXml" ds:itemID="{19ABB6D9-1B1C-4D47-A8C0-DB585F958C27}"/>
</file>

<file path=docProps/app.xml><?xml version="1.0" encoding="utf-8"?>
<Properties xmlns="http://schemas.openxmlformats.org/officeDocument/2006/extended-properties" xmlns:vt="http://schemas.openxmlformats.org/officeDocument/2006/docPropsVTypes">
  <TotalTime>7375</TotalTime>
  <Words>2310</Words>
  <Application>Microsoft Office PowerPoint</Application>
  <PresentationFormat>On-screen Show (4:3)</PresentationFormat>
  <Paragraphs>263</Paragraphs>
  <Slides>40</Slides>
  <Notes>9</Notes>
  <HiddenSlides>0</HiddenSlides>
  <MMClips>1</MMClips>
  <ScaleCrop>false</ScaleCrop>
  <HeadingPairs>
    <vt:vector size="6" baseType="variant"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8_Office Theme</vt:lpstr>
      <vt:lpstr>6_Office Theme</vt:lpstr>
      <vt:lpstr>7_Office Theme</vt:lpstr>
      <vt:lpstr>Chart</vt:lpstr>
      <vt:lpstr>EC11: Love Actually 6th Presentation </vt:lpstr>
      <vt:lpstr>LEARNING OUTCOMES</vt:lpstr>
      <vt:lpstr>Problem Analysis</vt:lpstr>
      <vt:lpstr>Part 1: Information graphics</vt:lpstr>
      <vt:lpstr>What are Information Graphics?</vt:lpstr>
      <vt:lpstr>Basic Data Diagrams</vt:lpstr>
      <vt:lpstr>Basic Data Diagrams</vt:lpstr>
      <vt:lpstr>Basic Data Diagrams</vt:lpstr>
      <vt:lpstr>Text-based Graphic</vt:lpstr>
      <vt:lpstr>Part 2: media literacy</vt:lpstr>
      <vt:lpstr>What is Media Literacy?</vt:lpstr>
      <vt:lpstr>Key Concepts of Media Literacy</vt:lpstr>
      <vt:lpstr>Components of a Media Message</vt:lpstr>
      <vt:lpstr>PowerPoint Presentation</vt:lpstr>
      <vt:lpstr>PowerPoint Presentation</vt:lpstr>
      <vt:lpstr>PowerPoint Presentation</vt:lpstr>
      <vt:lpstr>Who is media literate? </vt:lpstr>
      <vt:lpstr>Why be media literate?</vt:lpstr>
      <vt:lpstr>Media Literacy and the Communication Model </vt:lpstr>
      <vt:lpstr>Part 3:  infographics + media literacy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TO THE PROBLEM</vt:lpstr>
      <vt:lpstr>Data set A</vt:lpstr>
      <vt:lpstr>Poster 1a (Data Set A)</vt:lpstr>
      <vt:lpstr>Poster 1b (Data Set A)</vt:lpstr>
      <vt:lpstr>Data set B</vt:lpstr>
      <vt:lpstr>Poster 2 (Data Set B)</vt:lpstr>
      <vt:lpstr>Data set C</vt:lpstr>
      <vt:lpstr>Poster 3a (Data Set C)</vt:lpstr>
      <vt:lpstr>PowerPoint Presentation</vt:lpstr>
      <vt:lpstr>PowerPoint Presentation</vt:lpstr>
      <vt:lpstr>Extended Learning</vt:lpstr>
      <vt:lpstr>CONCEPT DIAGRAM</vt:lpstr>
      <vt:lpstr>References</vt:lpstr>
      <vt:lpstr>References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Chan Yen Ting</cp:lastModifiedBy>
  <cp:revision>171</cp:revision>
  <dcterms:created xsi:type="dcterms:W3CDTF">2013-08-21T19:17:07Z</dcterms:created>
  <dcterms:modified xsi:type="dcterms:W3CDTF">2018-01-10T16:57:21Z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0x0101002C27B65A94745B4F9C910ACDFF766187</vt:lpwstr>
  </property>
  <property fmtid="{D5CDD505-2E9C-101B-9397-08002B2CF9AE}" pid="3" name="_dlc_DocIdItemGuid">
    <vt:lpwstr>96294ded-9879-4ebc-a369-55a8d0a6b672</vt:lpwstr>
  </property>
</Properties>
</file>